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80" r:id="rId4"/>
  </p:sldMasterIdLst>
  <p:notesMasterIdLst>
    <p:notesMasterId r:id="rId7"/>
  </p:notesMasterIdLst>
  <p:handoutMasterIdLst>
    <p:handoutMasterId r:id="rId8"/>
  </p:handoutMasterIdLst>
  <p:sldIdLst>
    <p:sldId id="259" r:id="rId5"/>
    <p:sldId id="258" r:id="rId6"/>
  </p:sldIdLst>
  <p:sldSz cx="7781925" cy="10909300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562624" indent="-4161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125246" indent="-8321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687870" indent="-1248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250492" indent="-16643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605072" algn="l" defTabSz="521015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126087" algn="l" defTabSz="521015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647101" algn="l" defTabSz="521015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168115" algn="l" defTabSz="521015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E7E7"/>
    <a:srgbClr val="0000CC"/>
    <a:srgbClr val="B9B9FF"/>
    <a:srgbClr val="6D6DFF"/>
    <a:srgbClr val="0000FF"/>
    <a:srgbClr val="FF0000"/>
    <a:srgbClr val="660066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テーマ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0" autoAdjust="0"/>
    <p:restoredTop sz="98418" autoAdjust="0"/>
  </p:normalViewPr>
  <p:slideViewPr>
    <p:cSldViewPr snapToGrid="0">
      <p:cViewPr>
        <p:scale>
          <a:sx n="80" d="100"/>
          <a:sy n="80" d="100"/>
        </p:scale>
        <p:origin x="-1216" y="516"/>
      </p:cViewPr>
      <p:guideLst>
        <p:guide orient="horz" pos="68"/>
        <p:guide orient="horz" pos="6158"/>
        <p:guide orient="horz" pos="1510"/>
        <p:guide orient="horz" pos="714"/>
        <p:guide orient="horz" pos="6804"/>
        <p:guide pos="70"/>
        <p:guide pos="524"/>
        <p:guide pos="4833"/>
        <p:guide pos="4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92" y="-104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5F7CEED-614B-454F-BF8A-B1DF04B4FFB7}" type="datetime1">
              <a:rPr kumimoji="1" lang="ja-JP" altLang="en-US" smtClean="0"/>
              <a:pPr/>
              <a:t>2021/6/1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0487BED0-FFCB-3B47-8998-E0839F1FF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358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5A6E264-6065-4A48-8B7B-61AD7F0F024B}" type="datetime1">
              <a:rPr kumimoji="1" lang="ja-JP" altLang="en-US" smtClean="0"/>
              <a:pPr/>
              <a:t>2021/6/1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68350"/>
            <a:ext cx="27384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90" y="4860925"/>
            <a:ext cx="5683886" cy="4605338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40" cy="51117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6D4F5E25-3B1D-CE4C-A1F1-23D6701C37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4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81752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63503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45255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27007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08758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890510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372261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854013" algn="l" defTabSz="48175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89441" y="10112150"/>
            <a:ext cx="1815096" cy="578968"/>
          </a:xfrm>
          <a:prstGeom prst="rect">
            <a:avLst/>
          </a:prstGeom>
        </p:spPr>
        <p:txBody>
          <a:bodyPr lIns="96350" tIns="48175" rIns="96350" bIns="48175"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59168" y="10112150"/>
            <a:ext cx="2463590" cy="578968"/>
          </a:xfrm>
          <a:prstGeom prst="rect">
            <a:avLst/>
          </a:prstGeom>
        </p:spPr>
        <p:txBody>
          <a:bodyPr lIns="96350" tIns="48175" rIns="96350" bIns="48175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577391" y="10112150"/>
            <a:ext cx="1815096" cy="578968"/>
          </a:xfrm>
          <a:prstGeom prst="rect">
            <a:avLst/>
          </a:prstGeom>
        </p:spPr>
        <p:txBody>
          <a:bodyPr lIns="96350" tIns="48175" rIns="96350" bIns="48175"/>
          <a:lstStyle>
            <a:lvl1pPr>
              <a:defRPr/>
            </a:lvl1pPr>
          </a:lstStyle>
          <a:p>
            <a:fld id="{8406276D-6EE0-414D-BCD6-8D28EF68ED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283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54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641977" y="436563"/>
            <a:ext cx="1751013" cy="9309101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8942" y="436563"/>
            <a:ext cx="5100637" cy="93091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88938" y="10110790"/>
            <a:ext cx="1816100" cy="581024"/>
          </a:xfrm>
          <a:prstGeom prst="rect">
            <a:avLst/>
          </a:prstGeom>
        </p:spPr>
        <p:txBody>
          <a:bodyPr/>
          <a:lstStyle/>
          <a:p>
            <a:fld id="{1BDB14C8-492B-2041-9314-F9B105DBFDCD}" type="datetimeFigureOut">
              <a:rPr kumimoji="1" lang="ja-JP" altLang="en-US" smtClean="0"/>
              <a:pPr/>
              <a:t>2021/6/1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59063" y="10110790"/>
            <a:ext cx="2463800" cy="58102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576888" y="10110790"/>
            <a:ext cx="1816100" cy="581024"/>
          </a:xfrm>
          <a:prstGeom prst="rect">
            <a:avLst/>
          </a:prstGeom>
        </p:spPr>
        <p:txBody>
          <a:bodyPr/>
          <a:lstStyle/>
          <a:p>
            <a:fld id="{5781A46C-03DE-3D41-897A-E7B57ED449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75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5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 userDrawn="1"/>
        </p:nvSpPr>
        <p:spPr bwMode="auto">
          <a:xfrm>
            <a:off x="11404600" y="840524"/>
            <a:ext cx="76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900" kern="0" dirty="0" smtClean="0">
                <a:effectLst/>
                <a:latin typeface="A-OTF 新ゴ Pro L"/>
                <a:ea typeface="A-OTF 新ゴ Pro L"/>
                <a:cs typeface="A-OTF 新ゴ Pro L"/>
              </a:rPr>
              <a:t>x</a:t>
            </a:r>
            <a:endParaRPr kumimoji="1" lang="ja-JP" altLang="en-US" sz="900" kern="0" dirty="0">
              <a:effectLst/>
              <a:latin typeface="A-OTF 新ゴ Pro L"/>
              <a:ea typeface="A-OTF 新ゴ Pro L"/>
              <a:cs typeface="A-OTF 新ゴ Pro 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500" kern="1200">
          <a:solidFill>
            <a:schemeClr val="tx1"/>
          </a:solidFill>
          <a:latin typeface="+mj-lt"/>
          <a:ea typeface="+mj-ea"/>
          <a:cs typeface="HGP創英角ｺﾞｼｯｸUB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Arial Unicode MS" pitchFamily="50" charset="-128"/>
          <a:ea typeface="HGP創英角ｺﾞｼｯｸUB" pitchFamily="50" charset="-128"/>
          <a:cs typeface="HGP創英角ｺﾞｼｯｸUB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Arial Unicode MS" pitchFamily="50" charset="-128"/>
          <a:ea typeface="HGP創英角ｺﾞｼｯｸUB" pitchFamily="50" charset="-128"/>
          <a:cs typeface="HGP創英角ｺﾞｼｯｸUB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Arial Unicode MS" pitchFamily="50" charset="-128"/>
          <a:ea typeface="HGP創英角ｺﾞｼｯｸUB" pitchFamily="50" charset="-128"/>
          <a:cs typeface="HGP創英角ｺﾞｼｯｸUB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Arial Unicode MS" pitchFamily="50" charset="-128"/>
          <a:ea typeface="HGP創英角ｺﾞｼｯｸUB" pitchFamily="50" charset="-128"/>
          <a:cs typeface="HGP創英角ｺﾞｼｯｸUB" charset="0"/>
        </a:defRPr>
      </a:lvl5pPr>
      <a:lvl6pPr marL="562643" algn="ctr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125287" algn="ctr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687930" algn="ctr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250574" algn="ctr" rtl="0" fontAlgn="base">
        <a:spcBef>
          <a:spcPct val="0"/>
        </a:spcBef>
        <a:spcAft>
          <a:spcPct val="0"/>
        </a:spcAft>
        <a:defRPr kumimoji="1" sz="55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421516" indent="-4215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HGP創英角ｺﾞｼｯｸUB" charset="0"/>
        </a:defRPr>
      </a:lvl1pPr>
      <a:lvl2pPr marL="913585" indent="-350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400" kern="1200">
          <a:solidFill>
            <a:schemeClr val="tx1"/>
          </a:solidFill>
          <a:latin typeface="+mn-lt"/>
          <a:ea typeface="+mn-ea"/>
          <a:cs typeface="HGP創英角ｺﾞｼｯｸUB" charset="0"/>
        </a:defRPr>
      </a:lvl2pPr>
      <a:lvl3pPr marL="1405654" indent="-2804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HGP創英角ｺﾞｼｯｸUB" charset="0"/>
        </a:defRPr>
      </a:lvl3pPr>
      <a:lvl4pPr marL="1968277" indent="-2804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HGP創英角ｺﾞｼｯｸUB" charset="0"/>
        </a:defRPr>
      </a:lvl4pPr>
      <a:lvl5pPr marL="2530900" indent="-2804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500" kern="1200">
          <a:solidFill>
            <a:schemeClr val="tx1"/>
          </a:solidFill>
          <a:latin typeface="+mn-lt"/>
          <a:ea typeface="+mn-ea"/>
          <a:cs typeface="HGP創英角ｺﾞｼｯｸUB" charset="0"/>
        </a:defRPr>
      </a:lvl5pPr>
      <a:lvl6pPr marL="3094540" indent="-281321" algn="l" defTabSz="1125287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83" indent="-281321" algn="l" defTabSz="1125287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9826" indent="-281321" algn="l" defTabSz="1125287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82469" indent="-281321" algn="l" defTabSz="1125287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643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287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930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574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217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5861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8504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01147" algn="l" defTabSz="1125287" rtl="0" eaLnBrk="1" latinLnBrk="0" hangingPunct="1"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5810" cy="10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defTabSz="481752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14" indent="-361314" algn="l" defTabSz="481752" rtl="0" eaLnBrk="1" latinLnBrk="0" hangingPunct="1">
        <a:spcBef>
          <a:spcPct val="20000"/>
        </a:spcBef>
        <a:buFont typeface="Arial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2846" indent="-301095" algn="l" defTabSz="481752" rtl="0" eaLnBrk="1" latinLnBrk="0" hangingPunct="1">
        <a:spcBef>
          <a:spcPct val="20000"/>
        </a:spcBef>
        <a:buFont typeface="Arial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379" indent="-240876" algn="l" defTabSz="481752" rtl="0" eaLnBrk="1" latinLnBrk="0" hangingPunct="1">
        <a:spcBef>
          <a:spcPct val="20000"/>
        </a:spcBef>
        <a:buFont typeface="Arial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6131" indent="-240876" algn="l" defTabSz="481752" rtl="0" eaLnBrk="1" latinLnBrk="0" hangingPunct="1">
        <a:spcBef>
          <a:spcPct val="20000"/>
        </a:spcBef>
        <a:buFont typeface="Arial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7882" indent="-240876" algn="l" defTabSz="481752" rtl="0" eaLnBrk="1" latinLnBrk="0" hangingPunct="1">
        <a:spcBef>
          <a:spcPct val="20000"/>
        </a:spcBef>
        <a:buFont typeface="Arial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634" indent="-240876" algn="l" defTabSz="481752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1386" indent="-240876" algn="l" defTabSz="481752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3137" indent="-240876" algn="l" defTabSz="481752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889" indent="-240876" algn="l" defTabSz="481752" rtl="0" eaLnBrk="1" latinLnBrk="0" hangingPunct="1">
        <a:spcBef>
          <a:spcPct val="2000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752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03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255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007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758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0510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261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4013" algn="l" defTabSz="4817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5810" cy="10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5810" cy="109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84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18" Type="http://schemas.openxmlformats.org/officeDocument/2006/relationships/image" Target="../media/image10.em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image" Target="../media/image8.jpeg"/><Relationship Id="rId5" Type="http://schemas.openxmlformats.org/officeDocument/2006/relationships/image" Target="../media/image13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8.jpeg"/><Relationship Id="rId19" Type="http://schemas.openxmlformats.org/officeDocument/2006/relationships/image" Target="../media/image22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 bwMode="auto">
          <a:xfrm>
            <a:off x="1980894" y="1553279"/>
            <a:ext cx="41299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Ethyl </a:t>
            </a:r>
            <a:r>
              <a:rPr lang="en-US" altLang="ja-JP" sz="2400" b="1" i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O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-</a:t>
            </a:r>
            <a:r>
              <a:rPr lang="en-US" altLang="ja-JP" sz="2400" b="1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Benzenesulfonyl</a:t>
            </a:r>
            <a:endParaRPr lang="en-US" altLang="ja-JP" sz="24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lang="en-US" altLang="ja-JP" sz="2400" b="1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acetohydroxamate</a:t>
            </a:r>
            <a:endParaRPr lang="en-US" altLang="ja-JP" sz="2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" name="六角形 4"/>
          <p:cNvSpPr/>
          <p:nvPr/>
        </p:nvSpPr>
        <p:spPr bwMode="auto">
          <a:xfrm>
            <a:off x="398049" y="1435735"/>
            <a:ext cx="1002377" cy="863589"/>
          </a:xfrm>
          <a:prstGeom prst="hexagon">
            <a:avLst/>
          </a:prstGeom>
          <a:gradFill flip="none" rotWithShape="1">
            <a:gsLst>
              <a:gs pos="0">
                <a:srgbClr val="92D050"/>
              </a:gs>
              <a:gs pos="45000">
                <a:srgbClr val="BEE395">
                  <a:lumMod val="46000"/>
                  <a:lumOff val="54000"/>
                </a:srgbClr>
              </a:gs>
              <a:gs pos="100000">
                <a:srgbClr val="D2ECB6">
                  <a:lumMod val="19000"/>
                  <a:lumOff val="81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800"/>
              </a:lnSpc>
            </a:pP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0503" y="1590613"/>
            <a:ext cx="1296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C-N bond</a:t>
            </a:r>
          </a:p>
          <a:p>
            <a:pPr algn="ctr">
              <a:lnSpc>
                <a:spcPts val="1800"/>
              </a:lnSpc>
            </a:pPr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formation</a:t>
            </a:r>
            <a:endParaRPr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 descr="blue_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8" y="2452629"/>
            <a:ext cx="6102350" cy="2921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 bwMode="auto">
          <a:xfrm>
            <a:off x="970891" y="2503734"/>
            <a:ext cx="13929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kern="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Features</a:t>
            </a:r>
            <a:endParaRPr kumimoji="1" lang="ja-JP" altLang="en-US" sz="1400" b="1" kern="0" dirty="0">
              <a:solidFill>
                <a:schemeClr val="bg1"/>
              </a:solidFill>
              <a:effectLst/>
              <a:latin typeface="メイリオ" pitchFamily="50" charset="-128"/>
              <a:ea typeface="メイリオ" pitchFamily="50" charset="-128"/>
              <a:cs typeface="A-OTF 新ゴ Pro L"/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978842" y="7578046"/>
            <a:ext cx="34506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Reaction in the </a:t>
            </a:r>
            <a:r>
              <a:rPr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Flow </a:t>
            </a:r>
            <a:r>
              <a:rPr lang="en-US" altLang="ja-JP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System</a:t>
            </a:r>
            <a:endParaRPr kumimoji="1" lang="ja-JP" altLang="en-US" sz="1200" b="1" kern="0" dirty="0"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A-OTF 新ゴ Pro L"/>
            </a:endParaRPr>
          </a:p>
        </p:txBody>
      </p:sp>
      <p:sp>
        <p:nvSpPr>
          <p:cNvPr id="21" name="テキスト ボックス 20"/>
          <p:cNvSpPr txBox="1"/>
          <p:nvPr/>
        </p:nvSpPr>
        <p:spPr bwMode="auto">
          <a:xfrm>
            <a:off x="990106" y="2881700"/>
            <a:ext cx="57976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100" kern="0" dirty="0" smtClean="0">
                <a:latin typeface="メイリオ" pitchFamily="50" charset="-128"/>
                <a:ea typeface="メイリオ" pitchFamily="50" charset="-128"/>
                <a:cs typeface="A-OTF 新ゴ Pro L"/>
              </a:rPr>
              <a:t>◆</a:t>
            </a:r>
            <a:r>
              <a:rPr lang="en-US" altLang="ja-JP" sz="1100" kern="0" dirty="0">
                <a:latin typeface="メイリオ" pitchFamily="50" charset="-128"/>
                <a:ea typeface="メイリオ" pitchFamily="50" charset="-128"/>
                <a:cs typeface="A-OTF 新ゴ Pro L"/>
              </a:rPr>
              <a:t>Relatively stable and storable</a:t>
            </a:r>
            <a:r>
              <a:rPr lang="ja-JP" altLang="en-US" sz="1100" kern="0" dirty="0" smtClean="0">
                <a:latin typeface="メイリオ" pitchFamily="50" charset="-128"/>
                <a:ea typeface="メイリオ" pitchFamily="50" charset="-128"/>
                <a:cs typeface="A-OTF 新ゴ Pro L"/>
              </a:rPr>
              <a:t>*</a:t>
            </a:r>
            <a:r>
              <a:rPr lang="en-US" altLang="ja-JP" sz="1100" kern="0" baseline="30000" dirty="0" smtClean="0">
                <a:latin typeface="メイリオ" pitchFamily="50" charset="-128"/>
                <a:ea typeface="メイリオ" pitchFamily="50" charset="-128"/>
                <a:cs typeface="A-OTF 新ゴ Pro L"/>
              </a:rPr>
              <a:t>)</a:t>
            </a: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Various 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functional group conversions are 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possible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Reacts </a:t>
            </a:r>
            <a:r>
              <a:rPr lang="en-US" altLang="ja-JP" sz="11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under mild conditions in the presence of acid catalyst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auto">
          <a:xfrm>
            <a:off x="5767917" y="3239010"/>
            <a:ext cx="11519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00" kern="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＊</a:t>
            </a:r>
            <a:r>
              <a:rPr lang="en-US" altLang="ja-JP" sz="1000" kern="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) freeze storage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94047" y="7658762"/>
            <a:ext cx="5977956" cy="2049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87972" y="4223154"/>
            <a:ext cx="5977956" cy="3171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blue_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16" y="3781598"/>
            <a:ext cx="6102350" cy="292100"/>
          </a:xfrm>
          <a:prstGeom prst="rect">
            <a:avLst/>
          </a:prstGeom>
        </p:spPr>
      </p:pic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89712"/>
              </p:ext>
            </p:extLst>
          </p:nvPr>
        </p:nvGraphicFramePr>
        <p:xfrm>
          <a:off x="1009650" y="4400533"/>
          <a:ext cx="5718175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S ChemDraw Drawing" r:id="rId5" imgW="6500995" imgH="3241371" progId="ChemDraw.Document.6.0">
                  <p:embed/>
                </p:oleObj>
              </mc:Choice>
              <mc:Fallback>
                <p:oleObj name="CS ChemDraw Drawing" r:id="rId5" imgW="6500995" imgH="324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9650" y="4400533"/>
                        <a:ext cx="5718175" cy="285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02527"/>
              </p:ext>
            </p:extLst>
          </p:nvPr>
        </p:nvGraphicFramePr>
        <p:xfrm>
          <a:off x="917575" y="7840663"/>
          <a:ext cx="5919788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S ChemDraw Drawing" r:id="rId7" imgW="6512992" imgH="1906327" progId="ChemDraw.Document.6.0">
                  <p:embed/>
                </p:oleObj>
              </mc:Choice>
              <mc:Fallback>
                <p:oleObj name="CS ChemDraw Drawing" r:id="rId7" imgW="6512992" imgH="1906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7575" y="7840663"/>
                        <a:ext cx="5919788" cy="173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 bwMode="auto">
          <a:xfrm>
            <a:off x="989973" y="3851668"/>
            <a:ext cx="4827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b="1" kern="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Deacetylative</a:t>
            </a:r>
            <a:r>
              <a:rPr lang="en-US" altLang="ja-JP" sz="1200" b="1" kern="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 </a:t>
            </a:r>
            <a:r>
              <a:rPr lang="en-US" altLang="ja-JP" sz="1200" b="1" kern="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Amination</a:t>
            </a:r>
            <a:r>
              <a:rPr lang="en-US" altLang="ja-JP" sz="1200" b="1" kern="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 of Acetyl </a:t>
            </a:r>
            <a:r>
              <a:rPr lang="en-US" altLang="ja-JP" sz="1200" b="1" kern="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Arenes</a:t>
            </a:r>
            <a:r>
              <a:rPr lang="en-US" altLang="ja-JP" sz="1200" b="1" kern="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 and Alkanes</a:t>
            </a:r>
            <a:endParaRPr kumimoji="1" lang="ja-JP" altLang="en-US" sz="1200" b="1" kern="0" dirty="0">
              <a:solidFill>
                <a:schemeClr val="bg1"/>
              </a:solidFill>
              <a:effectLst/>
              <a:latin typeface="メイリオ" pitchFamily="50" charset="-128"/>
              <a:ea typeface="メイリオ" pitchFamily="50" charset="-128"/>
              <a:cs typeface="A-OTF 新ゴ Pro 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_parts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55" y="5004859"/>
            <a:ext cx="482600" cy="482600"/>
          </a:xfrm>
          <a:prstGeom prst="rect">
            <a:avLst/>
          </a:prstGeom>
        </p:spPr>
      </p:pic>
      <p:pic>
        <p:nvPicPr>
          <p:cNvPr id="4" name="図 3" descr="_parts_chumo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680" y="4470400"/>
            <a:ext cx="762000" cy="346075"/>
          </a:xfrm>
          <a:prstGeom prst="rect">
            <a:avLst/>
          </a:prstGeom>
        </p:spPr>
      </p:pic>
      <p:pic>
        <p:nvPicPr>
          <p:cNvPr id="5" name="図 4" descr="_parts_sear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388" y="5946247"/>
            <a:ext cx="787400" cy="276225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8479366" y="6456892"/>
            <a:ext cx="2892043" cy="278843"/>
            <a:chOff x="8953500" y="6346825"/>
            <a:chExt cx="2892043" cy="278843"/>
          </a:xfrm>
        </p:grpSpPr>
        <p:pic>
          <p:nvPicPr>
            <p:cNvPr id="7" name="図 6" descr="_parts_searchwindow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3500" y="6346825"/>
              <a:ext cx="2219325" cy="276225"/>
            </a:xfrm>
            <a:prstGeom prst="rect">
              <a:avLst/>
            </a:prstGeom>
          </p:spPr>
        </p:pic>
        <p:pic>
          <p:nvPicPr>
            <p:cNvPr id="8" name="図 7" descr="_parts_searchButto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58143" y="6349443"/>
              <a:ext cx="787400" cy="276225"/>
            </a:xfrm>
            <a:prstGeom prst="rect">
              <a:avLst/>
            </a:prstGeom>
          </p:spPr>
        </p:pic>
      </p:grpSp>
      <p:pic>
        <p:nvPicPr>
          <p:cNvPr id="9" name="図 8" descr="blue_arro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81300" y="1222375"/>
            <a:ext cx="212725" cy="247650"/>
          </a:xfrm>
          <a:prstGeom prst="rect">
            <a:avLst/>
          </a:prstGeom>
        </p:spPr>
      </p:pic>
      <p:pic>
        <p:nvPicPr>
          <p:cNvPr id="10" name="図 9" descr="blue_ballo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92563" y="2165350"/>
            <a:ext cx="2673350" cy="1133475"/>
          </a:xfrm>
          <a:prstGeom prst="rect">
            <a:avLst/>
          </a:prstGeom>
        </p:spPr>
      </p:pic>
      <p:pic>
        <p:nvPicPr>
          <p:cNvPr id="11" name="図 10" descr="blue_ba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283325" y="4375150"/>
            <a:ext cx="6102350" cy="292100"/>
          </a:xfrm>
          <a:prstGeom prst="rect">
            <a:avLst/>
          </a:prstGeom>
        </p:spPr>
      </p:pic>
      <p:pic>
        <p:nvPicPr>
          <p:cNvPr id="12" name="図 11" descr="blue_butto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090863" y="5530850"/>
            <a:ext cx="215900" cy="215900"/>
          </a:xfrm>
          <a:prstGeom prst="rect">
            <a:avLst/>
          </a:prstGeom>
        </p:spPr>
      </p:pic>
      <p:pic>
        <p:nvPicPr>
          <p:cNvPr id="13" name="図 12" descr="blue_fram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968875" y="6686550"/>
            <a:ext cx="3241675" cy="981075"/>
          </a:xfrm>
          <a:prstGeom prst="rect">
            <a:avLst/>
          </a:prstGeom>
        </p:spPr>
      </p:pic>
      <p:grpSp>
        <p:nvGrpSpPr>
          <p:cNvPr id="19" name="図形グループ 18"/>
          <p:cNvGrpSpPr/>
          <p:nvPr/>
        </p:nvGrpSpPr>
        <p:grpSpPr>
          <a:xfrm>
            <a:off x="6629400" y="8795670"/>
            <a:ext cx="576944" cy="571850"/>
            <a:chOff x="7649784" y="8897707"/>
            <a:chExt cx="680888" cy="680888"/>
          </a:xfrm>
        </p:grpSpPr>
        <p:sp>
          <p:nvSpPr>
            <p:cNvPr id="20" name="正方形/長方形 19"/>
            <p:cNvSpPr/>
            <p:nvPr/>
          </p:nvSpPr>
          <p:spPr>
            <a:xfrm>
              <a:off x="7649784" y="8897707"/>
              <a:ext cx="680888" cy="680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 descr="QR with parameter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098" y="8966327"/>
              <a:ext cx="572260" cy="566106"/>
            </a:xfrm>
            <a:prstGeom prst="rect">
              <a:avLst/>
            </a:prstGeom>
          </p:spPr>
        </p:pic>
      </p:grpSp>
      <p:sp>
        <p:nvSpPr>
          <p:cNvPr id="29" name="正方形/長方形 28"/>
          <p:cNvSpPr/>
          <p:nvPr/>
        </p:nvSpPr>
        <p:spPr>
          <a:xfrm>
            <a:off x="895362" y="7422534"/>
            <a:ext cx="604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Reference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＞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900" dirty="0" err="1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Miyamura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H., Suzuki, A., Yasukawa, T., Kobayashi, S. :</a:t>
            </a:r>
            <a:r>
              <a:rPr lang="en-US" altLang="ja-JP" sz="900" i="1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900" i="1" dirty="0" smtClean="0">
                <a:latin typeface="メイリオ" pitchFamily="50" charset="-128"/>
                <a:ea typeface="メイリオ" pitchFamily="50" charset="-128"/>
              </a:rPr>
              <a:t>J. Am. Chem. Soc., </a:t>
            </a:r>
            <a:r>
              <a:rPr lang="en-US" altLang="ja-JP" sz="900" b="1" dirty="0" smtClean="0">
                <a:latin typeface="メイリオ" pitchFamily="50" charset="-128"/>
                <a:ea typeface="メイリオ" pitchFamily="50" charset="-128"/>
              </a:rPr>
              <a:t>140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</a:rPr>
              <a:t>, 11325 (2018).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989933" y="5451392"/>
            <a:ext cx="4499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One-Pot </a:t>
            </a:r>
            <a:r>
              <a:rPr lang="en-US" altLang="ja-JP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Synthesis of Donepezil</a:t>
            </a:r>
            <a:endParaRPr kumimoji="1" lang="ja-JP" altLang="en-US" sz="1200" b="1" kern="0" dirty="0"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A-OTF 新ゴ Pro 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99422" y="1213510"/>
            <a:ext cx="5977956" cy="1992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908776" y="4065029"/>
            <a:ext cx="5977956" cy="1905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blue_ba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225" y="722272"/>
            <a:ext cx="6102350" cy="2921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 bwMode="auto">
          <a:xfrm>
            <a:off x="982608" y="797611"/>
            <a:ext cx="5856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b="1" kern="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Amide </a:t>
            </a:r>
            <a:r>
              <a:rPr lang="en-US" altLang="ja-JP" sz="1200" b="1" kern="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Synthesis from Ketones</a:t>
            </a:r>
            <a:endParaRPr kumimoji="1" lang="ja-JP" altLang="en-US" sz="1200" b="1" kern="0" dirty="0">
              <a:solidFill>
                <a:schemeClr val="bg1"/>
              </a:solidFill>
              <a:effectLst/>
              <a:latin typeface="メイリオ" pitchFamily="50" charset="-128"/>
              <a:ea typeface="メイリオ" pitchFamily="50" charset="-128"/>
              <a:cs typeface="A-OTF 新ゴ Pro L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37225" y="6283639"/>
            <a:ext cx="612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References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＞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  <a:p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1)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Hyodo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K.,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Togashi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K.,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Oishi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N., Hasegawa, G. and Uchida, K. : </a:t>
            </a:r>
            <a:r>
              <a:rPr lang="en-US" altLang="ja-JP" sz="900" i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Org. </a:t>
            </a:r>
            <a:r>
              <a:rPr lang="en-US" altLang="ja-JP" sz="900" i="1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Lett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., </a:t>
            </a:r>
            <a:r>
              <a:rPr lang="en-US" altLang="ja-JP" sz="900" b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19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3005 (2017).</a:t>
            </a:r>
          </a:p>
          <a:p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2)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Hyodo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K., Hasegawa, G.,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Oishi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N., Kuroda, K. and Uchida, K. : </a:t>
            </a:r>
            <a:r>
              <a:rPr lang="en-US" altLang="ja-JP" sz="900" i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J. Org. Chem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., </a:t>
            </a:r>
            <a:r>
              <a:rPr lang="en-US" altLang="ja-JP" sz="900" b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83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13080 (2018).</a:t>
            </a:r>
          </a:p>
          <a:p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) </a:t>
            </a:r>
            <a:r>
              <a:rPr lang="en-US" altLang="ja-JP" sz="900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Hyodo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K., Hasegawa, G., Maki, H. and Uchida, K. : </a:t>
            </a:r>
            <a:r>
              <a:rPr lang="en-US" altLang="ja-JP" sz="900" i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Org. </a:t>
            </a:r>
            <a:r>
              <a:rPr lang="en-US" altLang="ja-JP" sz="900" i="1" dirty="0" err="1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Lett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., </a:t>
            </a:r>
            <a:r>
              <a:rPr lang="en-US" altLang="ja-JP" sz="900" b="1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21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, 2818 (2019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anose="020B0604030504040204" pitchFamily="50" charset="-128"/>
              </a:rPr>
              <a:t>).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56669"/>
              </p:ext>
            </p:extLst>
          </p:nvPr>
        </p:nvGraphicFramePr>
        <p:xfrm>
          <a:off x="828781" y="7094244"/>
          <a:ext cx="6110794" cy="754380"/>
        </p:xfrm>
        <a:graphic>
          <a:graphicData uri="http://schemas.openxmlformats.org/drawingml/2006/table">
            <a:tbl>
              <a:tblPr/>
              <a:tblGrid>
                <a:gridCol w="844565"/>
                <a:gridCol w="3002021"/>
                <a:gridCol w="1129085"/>
                <a:gridCol w="1135123"/>
              </a:tblGrid>
              <a:tr h="1349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Code No.</a:t>
                      </a:r>
                      <a:r>
                        <a:rPr lang="ja-JP" altLang="en-US" sz="1050" b="0" i="0" u="none" strike="noStrike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Product Name</a:t>
                      </a:r>
                      <a:endParaRPr lang="ja-JP" altLang="en-US" sz="1050" b="0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Package Size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Price</a:t>
                      </a:r>
                      <a:endParaRPr lang="ja-JP" altLang="en-US" sz="1050" b="0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47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055-09411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1252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Ethyl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O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-</a:t>
                      </a:r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Benzenesulfonylacetohydroxamate</a:t>
                      </a:r>
                      <a:endParaRPr lang="en-US" altLang="ja-JP" sz="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5g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198.00 USD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053-09412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11252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25g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 UI" pitchFamily="50" charset="-128"/>
                          <a:cs typeface="Arial" pitchFamily="34" charset="0"/>
                        </a:rPr>
                        <a:t>495.00 USD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20265"/>
              </p:ext>
            </p:extLst>
          </p:nvPr>
        </p:nvGraphicFramePr>
        <p:xfrm>
          <a:off x="922338" y="1316321"/>
          <a:ext cx="59023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S ChemDraw Drawing" r:id="rId15" imgW="6513317" imgH="2054089" progId="ChemDraw.Document.6.0">
                  <p:embed/>
                </p:oleObj>
              </mc:Choice>
              <mc:Fallback>
                <p:oleObj name="CS ChemDraw Drawing" r:id="rId15" imgW="6513317" imgH="20540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2338" y="1316321"/>
                        <a:ext cx="5902325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71830"/>
              </p:ext>
            </p:extLst>
          </p:nvPr>
        </p:nvGraphicFramePr>
        <p:xfrm>
          <a:off x="946150" y="4247062"/>
          <a:ext cx="5818188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S ChemDraw Drawing" r:id="rId17" imgW="6519153" imgH="1781247" progId="ChemDraw.Document.6.0">
                  <p:embed/>
                </p:oleObj>
              </mc:Choice>
              <mc:Fallback>
                <p:oleObj name="CS ChemDraw Drawing" r:id="rId17" imgW="6519153" imgH="17812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46150" y="4247062"/>
                        <a:ext cx="5818188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図 34" descr="blue_ba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225" y="3578474"/>
            <a:ext cx="6102350" cy="2921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 bwMode="auto">
          <a:xfrm>
            <a:off x="982608" y="3637911"/>
            <a:ext cx="5856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200" b="1" kern="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A-OTF 新ゴ Pro L"/>
              </a:rPr>
              <a:t>Nitrile Synthesis from Aldehydes</a:t>
            </a:r>
            <a:endParaRPr kumimoji="1" lang="ja-JP" altLang="en-US" sz="1200" b="1" kern="0" dirty="0">
              <a:solidFill>
                <a:schemeClr val="bg1"/>
              </a:solidFill>
              <a:effectLst/>
              <a:latin typeface="メイリオ" pitchFamily="50" charset="-128"/>
              <a:ea typeface="メイリオ" pitchFamily="50" charset="-128"/>
              <a:cs typeface="A-OTF 新ゴ Pro L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53" y="7513454"/>
            <a:ext cx="163429" cy="1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Arial Unicode MS"/>
        <a:ea typeface="HGP創英角ｺﾞｼｯｸUB"/>
        <a:cs typeface=""/>
      </a:majorFont>
      <a:minorFont>
        <a:latin typeface="Arial Unicode MS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900" kern="0" dirty="0">
            <a:effectLst/>
            <a:latin typeface="A-OTF 新ゴ Pro L"/>
            <a:ea typeface="A-OTF 新ゴ Pro L"/>
            <a:cs typeface="A-OTF 新ゴ Pro 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184</Words>
  <Application>Microsoft Office PowerPoint</Application>
  <PresentationFormat>ユーザー設定</PresentationFormat>
  <Paragraphs>31</Paragraphs>
  <Slides>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Office ​​テーマ</vt:lpstr>
      <vt:lpstr>デザインの設定</vt:lpstr>
      <vt:lpstr>1_デザインの設定</vt:lpstr>
      <vt:lpstr>2_デザインの設定</vt:lpstr>
      <vt:lpstr>CS ChemDraw Drawing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wako</dc:creator>
  <cp:lastModifiedBy>三宅 寛</cp:lastModifiedBy>
  <cp:revision>254</cp:revision>
  <cp:lastPrinted>2020-10-08T10:05:10Z</cp:lastPrinted>
  <dcterms:created xsi:type="dcterms:W3CDTF">2020-06-22T07:04:29Z</dcterms:created>
  <dcterms:modified xsi:type="dcterms:W3CDTF">2021-06-01T07:57:31Z</dcterms:modified>
</cp:coreProperties>
</file>