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6858000" cy="9240825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j5ndvterrSa42Rb6vm2/g+ks9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89C90B-2F3B-40B5-B73B-8CE431D58C11}">
  <a:tblStyle styleId="{7589C90B-2F3B-40B5-B73B-8CE431D58C1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C"/>
          </a:solidFill>
        </a:fill>
      </a:tcStyle>
    </a:wholeTbl>
    <a:band1H>
      <a:tcTxStyle b="off" i="off"/>
      <a:tcStyle>
        <a:fill>
          <a:solidFill>
            <a:srgbClr val="CDD3D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3D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  <a:tblStyle styleId="{22DC9DB9-94F8-4A29-A450-A8AB46AC770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28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18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lveticaNeue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962659483309041"/>
          <c:y val="0.13030852567964357"/>
          <c:w val="0.53032299107800629"/>
          <c:h val="0.58325911323202606"/>
        </c:manualLayout>
      </c:layout>
      <c:barChart>
        <c:barDir val="col"/>
        <c:grouping val="clustered"/>
        <c:ser>
          <c:idx val="0"/>
          <c:order val="0"/>
          <c:tx>
            <c:strRef>
              <c:f>Sheet1!$E$18</c:f>
              <c:strCache>
                <c:ptCount val="1"/>
                <c:pt idx="0">
                  <c:v>Day1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numRef>
              <c:f>Sheet1!$D$19:$D$22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Sheet1!$E$19:$E$22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Sheet1!$F$18</c:f>
              <c:strCache>
                <c:ptCount val="1"/>
                <c:pt idx="0">
                  <c:v>Day2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Sheet1!$D$19:$D$22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Sheet1!$F$19:$F$22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</c:numCache>
            </c:numRef>
          </c:val>
        </c:ser>
        <c:ser>
          <c:idx val="2"/>
          <c:order val="2"/>
          <c:tx>
            <c:strRef>
              <c:f>Sheet1!$G$18</c:f>
              <c:strCache>
                <c:ptCount val="1"/>
                <c:pt idx="0">
                  <c:v>Day3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Sheet1!$D$19:$D$22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Sheet1!$G$19:$G$22</c:f>
              <c:numCache>
                <c:formatCode>General</c:formatCode>
                <c:ptCount val="4"/>
                <c:pt idx="0">
                  <c:v>128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</c:numCache>
            </c:numRef>
          </c:val>
        </c:ser>
        <c:ser>
          <c:idx val="3"/>
          <c:order val="3"/>
          <c:tx>
            <c:strRef>
              <c:f>Sheet1!$H$18</c:f>
              <c:strCache>
                <c:ptCount val="1"/>
                <c:pt idx="0">
                  <c:v>Day4</c:v>
                </c:pt>
              </c:strCache>
            </c:strRef>
          </c:tx>
          <c:spPr>
            <a:solidFill>
              <a:srgbClr val="CD0921">
                <a:lumMod val="75000"/>
              </a:srgbClr>
            </a:solidFill>
          </c:spPr>
          <c:cat>
            <c:numRef>
              <c:f>Sheet1!$D$19:$D$22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Sheet1!$H$19:$H$22</c:f>
              <c:numCache>
                <c:formatCode>General</c:formatCode>
                <c:ptCount val="4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</c:numCache>
            </c:numRef>
          </c:val>
        </c:ser>
        <c:axId val="150844544"/>
        <c:axId val="150846464"/>
      </c:barChart>
      <c:catAx>
        <c:axId val="150844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700"/>
                  <a:t>MOI</a:t>
                </a:r>
                <a:endParaRPr lang="ja-JP" sz="700"/>
              </a:p>
            </c:rich>
          </c:tx>
          <c:layout>
            <c:manualLayout>
              <c:xMode val="edge"/>
              <c:yMode val="edge"/>
              <c:x val="0.44490476793051564"/>
              <c:y val="0.7934739452953135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50846464"/>
        <c:crosses val="autoZero"/>
        <c:auto val="1"/>
        <c:lblAlgn val="ctr"/>
        <c:lblOffset val="100"/>
      </c:catAx>
      <c:valAx>
        <c:axId val="150846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HA units</a:t>
                </a:r>
                <a:r>
                  <a:rPr lang="ja-JP" sz="700"/>
                  <a:t>（</a:t>
                </a:r>
                <a:r>
                  <a:rPr lang="en-US" sz="700"/>
                  <a:t>/50μL</a:t>
                </a:r>
                <a:r>
                  <a:rPr lang="ja-JP" sz="700"/>
                  <a:t>）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5084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670413776885025"/>
          <c:y val="0.15508245457244454"/>
          <c:w val="0.1150357580725105"/>
          <c:h val="0.24978985874931117"/>
        </c:manualLayout>
      </c:layout>
      <c:spPr>
        <a:solidFill>
          <a:srgbClr val="FFFFFF"/>
        </a:solidFill>
        <a:ln>
          <a:solidFill>
            <a:srgbClr val="FFFFFF">
              <a:lumMod val="75000"/>
            </a:srgbClr>
          </a:solidFill>
        </a:ln>
      </c:spPr>
      <c:txPr>
        <a:bodyPr/>
        <a:lstStyle/>
        <a:p>
          <a:pPr>
            <a:defRPr sz="700"/>
          </a:pPr>
          <a:endParaRPr lang="ja-JP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Meiryo UI" pitchFamily="50" charset="-128"/>
          <a:ea typeface="Meiryo UI" pitchFamily="50" charset="-128"/>
          <a:cs typeface="Meiryo UI" pitchFamily="50" charset="-128"/>
        </a:defRPr>
      </a:pPr>
      <a:endParaRPr lang="ja-JP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485477672930289"/>
          <c:y val="7.7151715507329119E-2"/>
          <c:w val="0.48402072223086456"/>
          <c:h val="0.63862677678136515"/>
        </c:manualLayout>
      </c:layout>
      <c:barChart>
        <c:barDir val="col"/>
        <c:grouping val="clustered"/>
        <c:ser>
          <c:idx val="0"/>
          <c:order val="0"/>
          <c:tx>
            <c:strRef>
              <c:f>Sheet1!$E$9</c:f>
              <c:strCache>
                <c:ptCount val="1"/>
                <c:pt idx="0">
                  <c:v>Day1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numRef>
              <c:f>Sheet1!$D$10:$D$13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Sheet1!$F$9</c:f>
              <c:strCache>
                <c:ptCount val="1"/>
                <c:pt idx="0">
                  <c:v>Day2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Sheet1!$D$10:$D$13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Sheet1!$F$10:$F$13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64</c:v>
                </c:pt>
                <c:pt idx="3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Sheet1!$G$9</c:f>
              <c:strCache>
                <c:ptCount val="1"/>
                <c:pt idx="0">
                  <c:v>Day3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Sheet1!$D$10:$D$13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Sheet1!$G$10:$G$13</c:f>
              <c:numCache>
                <c:formatCode>General</c:formatCode>
                <c:ptCount val="4"/>
                <c:pt idx="0">
                  <c:v>8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Day4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Sheet1!$D$10:$D$13</c:f>
              <c:numCache>
                <c:formatCode>General</c:formatCode>
                <c:ptCount val="4"/>
                <c:pt idx="0">
                  <c:v>1.0000000000000044E-6</c:v>
                </c:pt>
                <c:pt idx="1">
                  <c:v>1.0000000000000038E-5</c:v>
                </c:pt>
                <c:pt idx="2">
                  <c:v>1.0000000000000029E-4</c:v>
                </c:pt>
                <c:pt idx="3">
                  <c:v>1.0000000000000028E-3</c:v>
                </c:pt>
              </c:numCache>
            </c:numRef>
          </c:cat>
          <c:val>
            <c:numRef>
              <c:f>Sheet1!$H$10:$H$13</c:f>
              <c:numCache>
                <c:formatCode>General</c:formatCode>
                <c:ptCount val="4"/>
                <c:pt idx="0">
                  <c:v>8</c:v>
                </c:pt>
                <c:pt idx="1">
                  <c:v>32</c:v>
                </c:pt>
                <c:pt idx="2">
                  <c:v>64</c:v>
                </c:pt>
                <c:pt idx="3">
                  <c:v>32</c:v>
                </c:pt>
              </c:numCache>
            </c:numRef>
          </c:val>
        </c:ser>
        <c:axId val="150869120"/>
        <c:axId val="150871040"/>
      </c:barChart>
      <c:catAx>
        <c:axId val="150869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700"/>
                  <a:t>MOI</a:t>
                </a:r>
                <a:endParaRPr lang="ja-JP" sz="700"/>
              </a:p>
            </c:rich>
          </c:tx>
          <c:layout>
            <c:manualLayout>
              <c:xMode val="edge"/>
              <c:yMode val="edge"/>
              <c:x val="0.35131903238158785"/>
              <c:y val="0.7881133340475987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50871040"/>
        <c:crosses val="autoZero"/>
        <c:auto val="1"/>
        <c:lblAlgn val="ctr"/>
        <c:lblOffset val="100"/>
      </c:catAx>
      <c:valAx>
        <c:axId val="150871040"/>
        <c:scaling>
          <c:orientation val="minMax"/>
          <c:max val="3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HA units</a:t>
                </a:r>
                <a:r>
                  <a:rPr lang="ja-JP" sz="700"/>
                  <a:t>（</a:t>
                </a:r>
                <a:r>
                  <a:rPr lang="en-US" sz="700"/>
                  <a:t>/50μL</a:t>
                </a:r>
                <a:r>
                  <a:rPr lang="ja-JP" sz="700"/>
                  <a:t>）</a:t>
                </a:r>
              </a:p>
            </c:rich>
          </c:tx>
          <c:layout>
            <c:manualLayout>
              <c:xMode val="edge"/>
              <c:yMode val="edge"/>
              <c:x val="1.0994220964219151E-2"/>
              <c:y val="8.059896681868776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5086912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0007747895876353"/>
          <c:y val="9.9034747542135218E-2"/>
          <c:w val="0.11136568712293951"/>
          <c:h val="0.28060912853354303"/>
        </c:manualLayout>
      </c:layout>
      <c:spPr>
        <a:solidFill>
          <a:srgbClr val="FFFFFF"/>
        </a:solidFill>
        <a:ln>
          <a:solidFill>
            <a:srgbClr val="131313">
              <a:lumMod val="25000"/>
              <a:lumOff val="75000"/>
            </a:srgbClr>
          </a:solidFill>
        </a:ln>
      </c:spPr>
      <c:txPr>
        <a:bodyPr/>
        <a:lstStyle/>
        <a:p>
          <a:pPr>
            <a:defRPr sz="700"/>
          </a:pPr>
          <a:endParaRPr lang="ja-JP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Meiryo UI" pitchFamily="50" charset="-128"/>
          <a:ea typeface="Meiryo UI" pitchFamily="50" charset="-128"/>
          <a:cs typeface="Meiryo UI" pitchFamily="50" charset="-128"/>
        </a:defRPr>
      </a:pPr>
      <a:endParaRPr lang="ja-JP"/>
    </a:p>
  </c:txPr>
  <c:externalData r:id="rId2"/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:notes"/>
          <p:cNvSpPr txBox="1"/>
          <p:nvPr>
            <p:ph idx="12" type="sldNum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10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1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11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12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3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13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b3dc667cfd_0_14:notes"/>
          <p:cNvSpPr/>
          <p:nvPr>
            <p:ph idx="2" type="sldImg"/>
          </p:nvPr>
        </p:nvSpPr>
        <p:spPr>
          <a:xfrm>
            <a:off x="1350963" y="1155700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gb3dc667cfd_0_14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9" name="Google Shape;519;gb3dc667cfd_0_14:notes"/>
          <p:cNvSpPr txBox="1"/>
          <p:nvPr>
            <p:ph idx="12" type="sldNum"/>
          </p:nvPr>
        </p:nvSpPr>
        <p:spPr>
          <a:xfrm>
            <a:off x="3884613" y="8777193"/>
            <a:ext cx="2971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b4a08764e7_0_0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5" name="Google Shape;525;gb4a08764e7_0_0:notes"/>
          <p:cNvSpPr/>
          <p:nvPr>
            <p:ph idx="2" type="sldImg"/>
          </p:nvPr>
        </p:nvSpPr>
        <p:spPr>
          <a:xfrm>
            <a:off x="1350963" y="1155700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b4a08764e7_0_7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b4a08764e7_0_7:notes"/>
          <p:cNvSpPr/>
          <p:nvPr>
            <p:ph idx="2" type="sldImg"/>
          </p:nvPr>
        </p:nvSpPr>
        <p:spPr>
          <a:xfrm>
            <a:off x="1350963" y="1155700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4a08764e7_0_15:notes"/>
          <p:cNvSpPr/>
          <p:nvPr>
            <p:ph idx="2" type="sldImg"/>
          </p:nvPr>
        </p:nvSpPr>
        <p:spPr>
          <a:xfrm>
            <a:off x="1350963" y="1155700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b4a08764e7_0_15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b4a08764e7_0_15:notes"/>
          <p:cNvSpPr txBox="1"/>
          <p:nvPr>
            <p:ph idx="12" type="sldNum"/>
          </p:nvPr>
        </p:nvSpPr>
        <p:spPr>
          <a:xfrm>
            <a:off x="3884613" y="8777193"/>
            <a:ext cx="2971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p14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2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3:notes"/>
          <p:cNvSpPr txBox="1"/>
          <p:nvPr>
            <p:ph idx="12" type="sldNum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4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5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6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7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8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8:notes"/>
          <p:cNvSpPr txBox="1"/>
          <p:nvPr>
            <p:ph idx="12" type="sldNum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9:notes"/>
          <p:cNvSpPr/>
          <p:nvPr>
            <p:ph idx="2" type="sldImg"/>
          </p:nvPr>
        </p:nvSpPr>
        <p:spPr>
          <a:xfrm>
            <a:off x="1350963" y="1155700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>
  <p:cSld name="比較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F_slogan_front.png" id="46" name="Google Shape;46;p16"/>
          <p:cNvPicPr preferRelativeResize="0"/>
          <p:nvPr/>
        </p:nvPicPr>
        <p:blipFill rotWithShape="1">
          <a:blip r:embed="rId2">
            <a:alphaModFix/>
          </a:blip>
          <a:srcRect b="0" l="-1233" r="-1233" t="0"/>
          <a:stretch/>
        </p:blipFill>
        <p:spPr>
          <a:xfrm>
            <a:off x="265113" y="190500"/>
            <a:ext cx="2293937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6"/>
          <p:cNvSpPr/>
          <p:nvPr/>
        </p:nvSpPr>
        <p:spPr>
          <a:xfrm>
            <a:off x="3175" y="1368425"/>
            <a:ext cx="9144000" cy="53975"/>
          </a:xfrm>
          <a:prstGeom prst="rect">
            <a:avLst/>
          </a:prstGeom>
          <a:solidFill>
            <a:srgbClr val="009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6"/>
          <p:cNvSpPr txBox="1"/>
          <p:nvPr/>
        </p:nvSpPr>
        <p:spPr>
          <a:xfrm>
            <a:off x="7531100" y="1371600"/>
            <a:ext cx="15176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16"/>
          <p:cNvSpPr txBox="1"/>
          <p:nvPr>
            <p:ph type="title"/>
          </p:nvPr>
        </p:nvSpPr>
        <p:spPr>
          <a:xfrm>
            <a:off x="447200" y="2493794"/>
            <a:ext cx="8229600" cy="898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1104136" y="3570615"/>
            <a:ext cx="6915728" cy="5888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1" sz="3200">
                <a:solidFill>
                  <a:srgbClr val="79A0B6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2541113" y="6101520"/>
            <a:ext cx="4041775" cy="385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b="1" sz="18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6"/>
          <p:cNvSpPr/>
          <p:nvPr>
            <p:ph idx="3" type="pic"/>
          </p:nvPr>
        </p:nvSpPr>
        <p:spPr>
          <a:xfrm>
            <a:off x="1024473" y="5649209"/>
            <a:ext cx="7075054" cy="452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1920"/>
              <a:buFont typeface="Arial"/>
              <a:buNone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880"/>
              <a:buFont typeface="Arial"/>
              <a:buNone/>
              <a:defRPr b="0" i="0" sz="2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3495675" y="521811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file\戦略企画室\CI\新ロゴ\ロゴデータ\製品ブランドロゴ（新カラー）\wakologo.png"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958" y="190500"/>
            <a:ext cx="81583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2">
  <p:cSld name="Section Break 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/>
          <p:nvPr/>
        </p:nvSpPr>
        <p:spPr>
          <a:xfrm>
            <a:off x="5339014" y="3788228"/>
            <a:ext cx="2488981" cy="24889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 txBox="1"/>
          <p:nvPr>
            <p:ph type="title"/>
          </p:nvPr>
        </p:nvSpPr>
        <p:spPr>
          <a:xfrm>
            <a:off x="316664" y="1480888"/>
            <a:ext cx="8487701" cy="6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262" y="3892729"/>
            <a:ext cx="2488981" cy="237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316660" y="2181160"/>
            <a:ext cx="84877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9280" y="0"/>
            <a:ext cx="3000794" cy="74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 section">
  <p:cSld name="Editable sec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>
            <p:ph type="title"/>
          </p:nvPr>
        </p:nvSpPr>
        <p:spPr>
          <a:xfrm>
            <a:off x="316664" y="1480888"/>
            <a:ext cx="8487701" cy="6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urniture&#10;&#10;Description generated with high confidence" id="123" name="Google Shape;1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792912" y="-1131796"/>
            <a:ext cx="74295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316660" y="2181160"/>
            <a:ext cx="84877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8"/>
          <p:cNvSpPr/>
          <p:nvPr>
            <p:ph idx="2" type="pic"/>
          </p:nvPr>
        </p:nvSpPr>
        <p:spPr>
          <a:xfrm>
            <a:off x="5265118" y="3788228"/>
            <a:ext cx="2489200" cy="2489200"/>
          </a:xfrm>
          <a:prstGeom prst="ellipse">
            <a:avLst/>
          </a:prstGeom>
          <a:solidFill>
            <a:schemeClr val="lt2"/>
          </a:solidFill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Background Layout">
  <p:cSld name="Green Background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>
            <p:ph type="title"/>
          </p:nvPr>
        </p:nvSpPr>
        <p:spPr>
          <a:xfrm>
            <a:off x="287382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6755674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9"/>
          <p:cNvSpPr txBox="1"/>
          <p:nvPr/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287381" y="1494685"/>
            <a:ext cx="85344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34A78A"/>
          </a:solidFill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ll Background 1">
  <p:cSld name="Cell Background 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12134" y="4290"/>
            <a:ext cx="6859298" cy="6859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0"/>
          <p:cNvGrpSpPr/>
          <p:nvPr/>
        </p:nvGrpSpPr>
        <p:grpSpPr>
          <a:xfrm>
            <a:off x="0" y="0"/>
            <a:ext cx="7174450" cy="6857555"/>
            <a:chOff x="0" y="0"/>
            <a:chExt cx="7174450" cy="6857555"/>
          </a:xfrm>
        </p:grpSpPr>
        <p:sp>
          <p:nvSpPr>
            <p:cNvPr id="138" name="Google Shape;138;p30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86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0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30"/>
          <p:cNvSpPr txBox="1"/>
          <p:nvPr>
            <p:ph type="title"/>
          </p:nvPr>
        </p:nvSpPr>
        <p:spPr>
          <a:xfrm>
            <a:off x="287382" y="365112"/>
            <a:ext cx="5586946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287381" y="1494685"/>
            <a:ext cx="591021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ll Background 3">
  <p:cSld name="Cell Background 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2718" y="0"/>
            <a:ext cx="4261282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0" y="0"/>
            <a:ext cx="7174450" cy="6857555"/>
            <a:chOff x="0" y="0"/>
            <a:chExt cx="7174450" cy="6857555"/>
          </a:xfrm>
        </p:grpSpPr>
        <p:sp>
          <p:nvSpPr>
            <p:cNvPr id="145" name="Google Shape;145;p31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86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1"/>
          <p:cNvSpPr txBox="1"/>
          <p:nvPr>
            <p:ph type="title"/>
          </p:nvPr>
        </p:nvSpPr>
        <p:spPr>
          <a:xfrm>
            <a:off x="287381" y="365112"/>
            <a:ext cx="5596183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287381" y="1494685"/>
            <a:ext cx="59009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 hex Background">
  <p:cSld name="Editable hex Background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2"/>
          <p:cNvGrpSpPr/>
          <p:nvPr/>
        </p:nvGrpSpPr>
        <p:grpSpPr>
          <a:xfrm>
            <a:off x="0" y="0"/>
            <a:ext cx="7174450" cy="6857555"/>
            <a:chOff x="0" y="0"/>
            <a:chExt cx="7174450" cy="6857555"/>
          </a:xfrm>
        </p:grpSpPr>
        <p:sp>
          <p:nvSpPr>
            <p:cNvPr id="151" name="Google Shape;151;p32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32"/>
          <p:cNvSpPr txBox="1"/>
          <p:nvPr>
            <p:ph type="title"/>
          </p:nvPr>
        </p:nvSpPr>
        <p:spPr>
          <a:xfrm>
            <a:off x="287381" y="365112"/>
            <a:ext cx="5596183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287381" y="1494685"/>
            <a:ext cx="59009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2"/>
          <p:cNvSpPr/>
          <p:nvPr>
            <p:ph idx="2" type="pic"/>
          </p:nvPr>
        </p:nvSpPr>
        <p:spPr>
          <a:xfrm>
            <a:off x="5791201" y="0"/>
            <a:ext cx="3357202" cy="68611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56" name="Google Shape;156;p32"/>
          <p:cNvGrpSpPr/>
          <p:nvPr/>
        </p:nvGrpSpPr>
        <p:grpSpPr>
          <a:xfrm>
            <a:off x="0" y="0"/>
            <a:ext cx="7174450" cy="6857555"/>
            <a:chOff x="0" y="0"/>
            <a:chExt cx="7174450" cy="6857555"/>
          </a:xfrm>
        </p:grpSpPr>
        <p:sp>
          <p:nvSpPr>
            <p:cNvPr id="157" name="Google Shape;157;p32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Image Layout">
  <p:cSld name="Product Image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2757" y="0"/>
            <a:ext cx="5717643" cy="687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33"/>
          <p:cNvGrpSpPr/>
          <p:nvPr/>
        </p:nvGrpSpPr>
        <p:grpSpPr>
          <a:xfrm>
            <a:off x="-85060" y="0"/>
            <a:ext cx="5420076" cy="6857555"/>
            <a:chOff x="0" y="0"/>
            <a:chExt cx="7174450" cy="6857555"/>
          </a:xfrm>
        </p:grpSpPr>
        <p:sp>
          <p:nvSpPr>
            <p:cNvPr id="162" name="Google Shape;162;p33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86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33"/>
          <p:cNvSpPr txBox="1"/>
          <p:nvPr>
            <p:ph type="title"/>
          </p:nvPr>
        </p:nvSpPr>
        <p:spPr>
          <a:xfrm>
            <a:off x="287382" y="365112"/>
            <a:ext cx="3997540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287382" y="1494684"/>
            <a:ext cx="3997540" cy="4998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6" name="Google Shape;16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2757" y="0"/>
            <a:ext cx="5717643" cy="687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3"/>
          <p:cNvGrpSpPr/>
          <p:nvPr/>
        </p:nvGrpSpPr>
        <p:grpSpPr>
          <a:xfrm>
            <a:off x="-85060" y="0"/>
            <a:ext cx="5420076" cy="6857555"/>
            <a:chOff x="0" y="0"/>
            <a:chExt cx="7174450" cy="6857555"/>
          </a:xfrm>
        </p:grpSpPr>
        <p:sp>
          <p:nvSpPr>
            <p:cNvPr id="168" name="Google Shape;168;p33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86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Pattern Background">
  <p:cSld name="Blue Pattern Background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4"/>
          <p:cNvPicPr preferRelativeResize="0"/>
          <p:nvPr/>
        </p:nvPicPr>
        <p:blipFill rotWithShape="1">
          <a:blip r:embed="rId2">
            <a:alphaModFix/>
          </a:blip>
          <a:srcRect b="573" l="0" r="0" t="-16200"/>
          <a:stretch/>
        </p:blipFill>
        <p:spPr>
          <a:xfrm>
            <a:off x="0" y="-1124316"/>
            <a:ext cx="8080310" cy="798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4"/>
          <p:cNvSpPr txBox="1"/>
          <p:nvPr>
            <p:ph type="title"/>
          </p:nvPr>
        </p:nvSpPr>
        <p:spPr>
          <a:xfrm>
            <a:off x="287382" y="365126"/>
            <a:ext cx="483512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12" type="sldNum"/>
          </p:nvPr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34"/>
          <p:cNvSpPr/>
          <p:nvPr/>
        </p:nvSpPr>
        <p:spPr>
          <a:xfrm>
            <a:off x="6029479" y="1726163"/>
            <a:ext cx="2488981" cy="24889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040" y="1828800"/>
            <a:ext cx="2491145" cy="237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287381" y="1494685"/>
            <a:ext cx="6001452" cy="4682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―"/>
              <a:defRPr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―"/>
              <a:defRPr>
                <a:solidFill>
                  <a:schemeClr val="lt1"/>
                </a:solidFill>
              </a:defRPr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7" name="Google Shape;177;p34"/>
          <p:cNvPicPr preferRelativeResize="0"/>
          <p:nvPr/>
        </p:nvPicPr>
        <p:blipFill rotWithShape="1">
          <a:blip r:embed="rId2">
            <a:alphaModFix/>
          </a:blip>
          <a:srcRect b="573" l="0" r="0" t="-16200"/>
          <a:stretch/>
        </p:blipFill>
        <p:spPr>
          <a:xfrm>
            <a:off x="0" y="-1124316"/>
            <a:ext cx="8080310" cy="798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/>
          <p:nvPr/>
        </p:nvSpPr>
        <p:spPr>
          <a:xfrm>
            <a:off x="6029479" y="1726163"/>
            <a:ext cx="2488981" cy="24889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040" y="1828800"/>
            <a:ext cx="2491145" cy="237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_Blue Pattern Background">
  <p:cSld name="Editable_Blue Pattern Background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/>
          <p:cNvPicPr preferRelativeResize="0"/>
          <p:nvPr/>
        </p:nvPicPr>
        <p:blipFill rotWithShape="1">
          <a:blip r:embed="rId2">
            <a:alphaModFix/>
          </a:blip>
          <a:srcRect b="573" l="0" r="0" t="-16200"/>
          <a:stretch/>
        </p:blipFill>
        <p:spPr>
          <a:xfrm>
            <a:off x="0" y="-1124316"/>
            <a:ext cx="8080310" cy="798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>
            <p:ph type="title"/>
          </p:nvPr>
        </p:nvSpPr>
        <p:spPr>
          <a:xfrm>
            <a:off x="287382" y="365126"/>
            <a:ext cx="483512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2" type="sldNum"/>
          </p:nvPr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287381" y="1494685"/>
            <a:ext cx="6001452" cy="4682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―"/>
              <a:defRPr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―"/>
              <a:defRPr>
                <a:solidFill>
                  <a:schemeClr val="lt1"/>
                </a:solidFill>
              </a:defRPr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5"/>
          <p:cNvSpPr/>
          <p:nvPr>
            <p:ph idx="2" type="pic"/>
          </p:nvPr>
        </p:nvSpPr>
        <p:spPr>
          <a:xfrm>
            <a:off x="6035040" y="1828800"/>
            <a:ext cx="2487168" cy="2487168"/>
          </a:xfrm>
          <a:prstGeom prst="ellipse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6" name="Google Shape;186;p35"/>
          <p:cNvPicPr preferRelativeResize="0"/>
          <p:nvPr/>
        </p:nvPicPr>
        <p:blipFill rotWithShape="1">
          <a:blip r:embed="rId2">
            <a:alphaModFix/>
          </a:blip>
          <a:srcRect b="573" l="0" r="0" t="-16200"/>
          <a:stretch/>
        </p:blipFill>
        <p:spPr>
          <a:xfrm>
            <a:off x="0" y="-1124316"/>
            <a:ext cx="8080310" cy="798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61029"/>
            <a:ext cx="9144000" cy="2396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urniture&#10;&#10;Description generated with high confidence" id="189" name="Google Shape;18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919912" y="4980218"/>
            <a:ext cx="74295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6"/>
          <p:cNvSpPr txBox="1"/>
          <p:nvPr>
            <p:ph type="title"/>
          </p:nvPr>
        </p:nvSpPr>
        <p:spPr>
          <a:xfrm>
            <a:off x="308879" y="1916835"/>
            <a:ext cx="8482696" cy="739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9069"/>
              </a:buClr>
              <a:buSzPts val="4000"/>
              <a:buFont typeface="Arial"/>
              <a:buNone/>
              <a:defRPr sz="4000">
                <a:solidFill>
                  <a:srgbClr val="1890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90" y="322695"/>
            <a:ext cx="1291671" cy="35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7918" y="248049"/>
            <a:ext cx="1914906" cy="51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308879" y="2661745"/>
            <a:ext cx="848269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194" name="Google Shape;194;p36"/>
          <p:cNvSpPr txBox="1"/>
          <p:nvPr/>
        </p:nvSpPr>
        <p:spPr>
          <a:xfrm>
            <a:off x="340778" y="6287786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www.irvinesci.com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6"/>
          <p:cNvSpPr txBox="1"/>
          <p:nvPr/>
        </p:nvSpPr>
        <p:spPr>
          <a:xfrm>
            <a:off x="340778" y="6287786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www.irvinesci.com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2080" y="6115143"/>
            <a:ext cx="3000000" cy="7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ll Background 2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8197" y="12700"/>
            <a:ext cx="4261282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7"/>
          <p:cNvGrpSpPr/>
          <p:nvPr/>
        </p:nvGrpSpPr>
        <p:grpSpPr>
          <a:xfrm>
            <a:off x="0" y="0"/>
            <a:ext cx="7174450" cy="6857555"/>
            <a:chOff x="0" y="0"/>
            <a:chExt cx="7174450" cy="6857555"/>
          </a:xfrm>
        </p:grpSpPr>
        <p:sp>
          <p:nvSpPr>
            <p:cNvPr id="58" name="Google Shape;58;p17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86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7"/>
          <p:cNvSpPr txBox="1"/>
          <p:nvPr>
            <p:ph type="title"/>
          </p:nvPr>
        </p:nvSpPr>
        <p:spPr>
          <a:xfrm>
            <a:off x="287381" y="365112"/>
            <a:ext cx="8534401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287381" y="1494685"/>
            <a:ext cx="85344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b="1" sz="24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37"/>
          <p:cNvSpPr txBox="1"/>
          <p:nvPr>
            <p:ph idx="2" type="body"/>
          </p:nvPr>
        </p:nvSpPr>
        <p:spPr>
          <a:xfrm>
            <a:off x="629842" y="269285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b="1" sz="24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2" name="Google Shape;202;p37"/>
          <p:cNvSpPr txBox="1"/>
          <p:nvPr>
            <p:ph idx="4" type="body"/>
          </p:nvPr>
        </p:nvSpPr>
        <p:spPr>
          <a:xfrm>
            <a:off x="4629150" y="269285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755674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1" type="body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 sz="2400"/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 sz="2000"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 sz="1800"/>
            </a:lvl3pPr>
            <a:lvl4pPr indent="-30988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 sz="1600"/>
            </a:lvl4pPr>
            <a:lvl5pPr indent="-35052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0" name="Google Shape;210;p3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1" name="Google Shape;211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39"/>
          <p:cNvSpPr txBox="1"/>
          <p:nvPr>
            <p:ph idx="12" type="sldNum"/>
          </p:nvPr>
        </p:nvSpPr>
        <p:spPr>
          <a:xfrm>
            <a:off x="6755674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0"/>
          <p:cNvSpPr/>
          <p:nvPr>
            <p:ph idx="2" type="pic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3840"/>
              <a:buFont typeface="Arial"/>
              <a:buNone/>
              <a:defRPr b="0" i="0" sz="32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880"/>
              <a:buFont typeface="Arial"/>
              <a:buNone/>
              <a:defRPr b="0" i="0" sz="2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40"/>
          <p:cNvSpPr txBox="1"/>
          <p:nvPr>
            <p:ph idx="12" type="sldNum"/>
          </p:nvPr>
        </p:nvSpPr>
        <p:spPr>
          <a:xfrm>
            <a:off x="6755674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ong layout">
  <p:cSld name="wrong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246846" y="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246846" y="1447801"/>
            <a:ext cx="8686800" cy="472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1475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Arial"/>
              <a:buChar char="•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1475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Arial"/>
              <a:buChar char="•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Arial"/>
              <a:buChar char="•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Arial"/>
              <a:buChar char="•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ditable hex Background">
  <p:cSld name="1_Editable hex Background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42"/>
          <p:cNvGrpSpPr/>
          <p:nvPr/>
        </p:nvGrpSpPr>
        <p:grpSpPr>
          <a:xfrm>
            <a:off x="0" y="0"/>
            <a:ext cx="7174450" cy="6857555"/>
            <a:chOff x="0" y="0"/>
            <a:chExt cx="7174450" cy="6857555"/>
          </a:xfrm>
        </p:grpSpPr>
        <p:sp>
          <p:nvSpPr>
            <p:cNvPr id="226" name="Google Shape;226;p42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42"/>
          <p:cNvSpPr txBox="1"/>
          <p:nvPr>
            <p:ph type="title"/>
          </p:nvPr>
        </p:nvSpPr>
        <p:spPr>
          <a:xfrm>
            <a:off x="287381" y="365112"/>
            <a:ext cx="5596183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287381" y="1494685"/>
            <a:ext cx="59009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42"/>
          <p:cNvSpPr/>
          <p:nvPr>
            <p:ph idx="2" type="pic"/>
          </p:nvPr>
        </p:nvSpPr>
        <p:spPr>
          <a:xfrm>
            <a:off x="5791201" y="0"/>
            <a:ext cx="3357202" cy="68611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ue Pattern Background">
  <p:cSld name="1_Blue Pattern Background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3"/>
          <p:cNvPicPr preferRelativeResize="0"/>
          <p:nvPr/>
        </p:nvPicPr>
        <p:blipFill rotWithShape="1">
          <a:blip r:embed="rId2">
            <a:alphaModFix/>
          </a:blip>
          <a:srcRect b="573" l="0" r="0" t="-16200"/>
          <a:stretch/>
        </p:blipFill>
        <p:spPr>
          <a:xfrm>
            <a:off x="0" y="-1124316"/>
            <a:ext cx="8080310" cy="798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3"/>
          <p:cNvSpPr txBox="1"/>
          <p:nvPr>
            <p:ph type="title"/>
          </p:nvPr>
        </p:nvSpPr>
        <p:spPr>
          <a:xfrm>
            <a:off x="287382" y="365126"/>
            <a:ext cx="483512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3"/>
          <p:cNvSpPr/>
          <p:nvPr/>
        </p:nvSpPr>
        <p:spPr>
          <a:xfrm>
            <a:off x="6029479" y="1726163"/>
            <a:ext cx="2488981" cy="24889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040" y="1828800"/>
            <a:ext cx="2491145" cy="237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287381" y="1494685"/>
            <a:ext cx="6001452" cy="4682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―"/>
              <a:defRPr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―"/>
              <a:defRPr>
                <a:solidFill>
                  <a:schemeClr val="lt1"/>
                </a:solidFill>
              </a:defRPr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ditable_Blue Pattern Background">
  <p:cSld name="1_Editable_Blue Pattern Background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4"/>
          <p:cNvPicPr preferRelativeResize="0"/>
          <p:nvPr/>
        </p:nvPicPr>
        <p:blipFill rotWithShape="1">
          <a:blip r:embed="rId2">
            <a:alphaModFix/>
          </a:blip>
          <a:srcRect b="573" l="0" r="0" t="-16200"/>
          <a:stretch/>
        </p:blipFill>
        <p:spPr>
          <a:xfrm>
            <a:off x="0" y="-1124316"/>
            <a:ext cx="8080310" cy="798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4"/>
          <p:cNvSpPr txBox="1"/>
          <p:nvPr>
            <p:ph type="title"/>
          </p:nvPr>
        </p:nvSpPr>
        <p:spPr>
          <a:xfrm>
            <a:off x="287382" y="365126"/>
            <a:ext cx="483512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4"/>
          <p:cNvSpPr txBox="1"/>
          <p:nvPr>
            <p:ph idx="1" type="body"/>
          </p:nvPr>
        </p:nvSpPr>
        <p:spPr>
          <a:xfrm>
            <a:off x="287381" y="1494685"/>
            <a:ext cx="6001452" cy="4682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―"/>
              <a:defRPr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―"/>
              <a:defRPr>
                <a:solidFill>
                  <a:schemeClr val="lt1"/>
                </a:solidFill>
              </a:defRPr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44"/>
          <p:cNvSpPr/>
          <p:nvPr>
            <p:ph idx="2" type="pic"/>
          </p:nvPr>
        </p:nvSpPr>
        <p:spPr>
          <a:xfrm>
            <a:off x="6035040" y="1828800"/>
            <a:ext cx="2487168" cy="2487168"/>
          </a:xfrm>
          <a:prstGeom prst="ellipse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een Background Layout">
  <p:cSld name="1_Green Background Layou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34A78A"/>
          </a:solidFill>
          <a:ln>
            <a:noFill/>
          </a:ln>
        </p:spPr>
      </p:pic>
      <p:sp>
        <p:nvSpPr>
          <p:cNvPr id="244" name="Google Shape;244;p45"/>
          <p:cNvSpPr txBox="1"/>
          <p:nvPr>
            <p:ph type="title"/>
          </p:nvPr>
        </p:nvSpPr>
        <p:spPr>
          <a:xfrm>
            <a:off x="287382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5"/>
          <p:cNvSpPr txBox="1"/>
          <p:nvPr>
            <p:ph idx="1" type="body"/>
          </p:nvPr>
        </p:nvSpPr>
        <p:spPr>
          <a:xfrm>
            <a:off x="287382" y="1715361"/>
            <a:ext cx="85344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—"/>
              <a:defRPr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—"/>
              <a:defRPr>
                <a:solidFill>
                  <a:schemeClr val="lt1"/>
                </a:solidFill>
              </a:defRPr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ubtitle and one column">
  <p:cSld name="1_Subtitle and one colum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/>
          <p:nvPr>
            <p:ph type="title"/>
          </p:nvPr>
        </p:nvSpPr>
        <p:spPr>
          <a:xfrm>
            <a:off x="287382" y="365126"/>
            <a:ext cx="8551818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6"/>
          <p:cNvSpPr txBox="1"/>
          <p:nvPr>
            <p:ph idx="1" type="body"/>
          </p:nvPr>
        </p:nvSpPr>
        <p:spPr>
          <a:xfrm>
            <a:off x="287381" y="2078718"/>
            <a:ext cx="8551819" cy="42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6"/>
          <p:cNvSpPr txBox="1"/>
          <p:nvPr>
            <p:ph idx="2" type="body"/>
          </p:nvPr>
        </p:nvSpPr>
        <p:spPr>
          <a:xfrm>
            <a:off x="287382" y="998222"/>
            <a:ext cx="8551818" cy="103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250" name="Google Shape;250;p46"/>
          <p:cNvSpPr txBox="1"/>
          <p:nvPr>
            <p:ph idx="12" type="sldNum"/>
          </p:nvPr>
        </p:nvSpPr>
        <p:spPr>
          <a:xfrm>
            <a:off x="8533176" y="6627090"/>
            <a:ext cx="612048" cy="230909"/>
          </a:xfrm>
          <a:prstGeom prst="rect">
            <a:avLst/>
          </a:prstGeom>
          <a:gradFill>
            <a:gsLst>
              <a:gs pos="0">
                <a:schemeClr val="accent3"/>
              </a:gs>
              <a:gs pos="4000">
                <a:srgbClr val="B1DFDC"/>
              </a:gs>
              <a:gs pos="14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46"/>
          <p:cNvSpPr txBox="1"/>
          <p:nvPr>
            <p:ph idx="11" type="ftr"/>
          </p:nvPr>
        </p:nvSpPr>
        <p:spPr>
          <a:xfrm>
            <a:off x="0" y="6627091"/>
            <a:ext cx="8531952" cy="230909"/>
          </a:xfrm>
          <a:prstGeom prst="rect">
            <a:avLst/>
          </a:prstGeom>
          <a:gradFill>
            <a:gsLst>
              <a:gs pos="0">
                <a:schemeClr val="accent3"/>
              </a:gs>
              <a:gs pos="4000">
                <a:srgbClr val="B1DFDC"/>
              </a:gs>
              <a:gs pos="14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one column">
  <p:cSld name="Subtitle and one colum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287382" y="365126"/>
            <a:ext cx="8551818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287381" y="2078718"/>
            <a:ext cx="8551819" cy="42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287382" y="998222"/>
            <a:ext cx="8551818" cy="103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oduct Image Layout">
  <p:cSld name="1_Product Image Layou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2757" y="0"/>
            <a:ext cx="5717643" cy="687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47"/>
          <p:cNvGrpSpPr/>
          <p:nvPr/>
        </p:nvGrpSpPr>
        <p:grpSpPr>
          <a:xfrm>
            <a:off x="-85060" y="0"/>
            <a:ext cx="5420076" cy="6857555"/>
            <a:chOff x="0" y="0"/>
            <a:chExt cx="7174450" cy="6857555"/>
          </a:xfrm>
        </p:grpSpPr>
        <p:sp>
          <p:nvSpPr>
            <p:cNvPr id="255" name="Google Shape;255;p47"/>
            <p:cNvSpPr/>
            <p:nvPr/>
          </p:nvSpPr>
          <p:spPr>
            <a:xfrm>
              <a:off x="0" y="0"/>
              <a:ext cx="5791200" cy="685755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86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7"/>
            <p:cNvSpPr/>
            <p:nvPr/>
          </p:nvSpPr>
          <p:spPr>
            <a:xfrm>
              <a:off x="5777450" y="0"/>
              <a:ext cx="1397000" cy="6845300"/>
            </a:xfrm>
            <a:custGeom>
              <a:rect b="b" l="l" r="r" t="t"/>
              <a:pathLst>
                <a:path extrusionOk="0" h="6845300" w="1397000">
                  <a:moveTo>
                    <a:pt x="0" y="0"/>
                  </a:moveTo>
                  <a:lnTo>
                    <a:pt x="1397000" y="4635500"/>
                  </a:lnTo>
                  <a:lnTo>
                    <a:pt x="0" y="684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47"/>
          <p:cNvSpPr txBox="1"/>
          <p:nvPr>
            <p:ph type="title"/>
          </p:nvPr>
        </p:nvSpPr>
        <p:spPr>
          <a:xfrm>
            <a:off x="287382" y="365112"/>
            <a:ext cx="3997540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7"/>
          <p:cNvSpPr txBox="1"/>
          <p:nvPr>
            <p:ph idx="1" type="body"/>
          </p:nvPr>
        </p:nvSpPr>
        <p:spPr>
          <a:xfrm>
            <a:off x="287382" y="1494684"/>
            <a:ext cx="3997540" cy="4998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48"/>
          <p:cNvSpPr txBox="1"/>
          <p:nvPr>
            <p:ph idx="1" type="body"/>
          </p:nvPr>
        </p:nvSpPr>
        <p:spPr>
          <a:xfrm>
            <a:off x="304800" y="1481328"/>
            <a:ext cx="8509000" cy="4876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">
  <p:cSld name="2 column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>
            <a:off x="304800" y="1481328"/>
            <a:ext cx="4206240" cy="4876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2" type="body"/>
          </p:nvPr>
        </p:nvSpPr>
        <p:spPr>
          <a:xfrm>
            <a:off x="4606562" y="1481328"/>
            <a:ext cx="4206240" cy="4876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1"/>
          <p:cNvSpPr txBox="1"/>
          <p:nvPr>
            <p:ph idx="1" type="body"/>
          </p:nvPr>
        </p:nvSpPr>
        <p:spPr>
          <a:xfrm>
            <a:off x="304800" y="2244436"/>
            <a:ext cx="2743200" cy="3933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51"/>
          <p:cNvSpPr txBox="1"/>
          <p:nvPr>
            <p:ph idx="2" type="body"/>
          </p:nvPr>
        </p:nvSpPr>
        <p:spPr>
          <a:xfrm>
            <a:off x="3156590" y="2244436"/>
            <a:ext cx="2743200" cy="3933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51"/>
          <p:cNvSpPr txBox="1"/>
          <p:nvPr>
            <p:ph idx="3" type="body"/>
          </p:nvPr>
        </p:nvSpPr>
        <p:spPr>
          <a:xfrm>
            <a:off x="5992159" y="2244436"/>
            <a:ext cx="2743200" cy="3933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51"/>
          <p:cNvSpPr txBox="1"/>
          <p:nvPr>
            <p:ph idx="4" type="body"/>
          </p:nvPr>
        </p:nvSpPr>
        <p:spPr>
          <a:xfrm>
            <a:off x="304800" y="1782617"/>
            <a:ext cx="2743200" cy="3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280" name="Google Shape;280;p51"/>
          <p:cNvSpPr txBox="1"/>
          <p:nvPr>
            <p:ph idx="5" type="body"/>
          </p:nvPr>
        </p:nvSpPr>
        <p:spPr>
          <a:xfrm>
            <a:off x="3126635" y="1782617"/>
            <a:ext cx="2743200" cy="3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281" name="Google Shape;281;p51"/>
          <p:cNvSpPr txBox="1"/>
          <p:nvPr>
            <p:ph idx="6" type="body"/>
          </p:nvPr>
        </p:nvSpPr>
        <p:spPr>
          <a:xfrm>
            <a:off x="5992159" y="1782617"/>
            <a:ext cx="2743200" cy="3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sp>
        <p:nvSpPr>
          <p:cNvPr id="282" name="Google Shape;282;p51"/>
          <p:cNvSpPr txBox="1"/>
          <p:nvPr>
            <p:ph idx="12" type="sldNum"/>
          </p:nvPr>
        </p:nvSpPr>
        <p:spPr>
          <a:xfrm>
            <a:off x="8363303" y="6620962"/>
            <a:ext cx="780697" cy="230909"/>
          </a:xfrm>
          <a:prstGeom prst="rect">
            <a:avLst/>
          </a:prstGeom>
          <a:gradFill>
            <a:gsLst>
              <a:gs pos="0">
                <a:schemeClr val="accent3"/>
              </a:gs>
              <a:gs pos="4000">
                <a:srgbClr val="B1DFDC"/>
              </a:gs>
              <a:gs pos="14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51"/>
          <p:cNvSpPr txBox="1"/>
          <p:nvPr>
            <p:ph idx="11" type="ftr"/>
          </p:nvPr>
        </p:nvSpPr>
        <p:spPr>
          <a:xfrm>
            <a:off x="-1" y="6620962"/>
            <a:ext cx="8363303" cy="230909"/>
          </a:xfrm>
          <a:prstGeom prst="rect">
            <a:avLst/>
          </a:prstGeom>
          <a:gradFill>
            <a:gsLst>
              <a:gs pos="0">
                <a:schemeClr val="accent3"/>
              </a:gs>
              <a:gs pos="4000">
                <a:srgbClr val="B1DFDC"/>
              </a:gs>
              <a:gs pos="14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earing glasses&#10;&#10;Description generated with very high confidence" id="285" name="Google Shape;285;p52"/>
          <p:cNvPicPr preferRelativeResize="0"/>
          <p:nvPr/>
        </p:nvPicPr>
        <p:blipFill rotWithShape="1">
          <a:blip r:embed="rId2">
            <a:alphaModFix/>
          </a:blip>
          <a:srcRect b="5283" l="15128" r="16387" t="19449"/>
          <a:stretch/>
        </p:blipFill>
        <p:spPr>
          <a:xfrm>
            <a:off x="-1046" y="-1743"/>
            <a:ext cx="9144271" cy="685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6458"/>
            <a:ext cx="7857012" cy="598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2"/>
          <p:cNvSpPr/>
          <p:nvPr/>
        </p:nvSpPr>
        <p:spPr>
          <a:xfrm>
            <a:off x="-1518" y="-1519"/>
            <a:ext cx="9147036" cy="868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2"/>
          <p:cNvSpPr txBox="1"/>
          <p:nvPr>
            <p:ph type="ctrTitle"/>
          </p:nvPr>
        </p:nvSpPr>
        <p:spPr>
          <a:xfrm>
            <a:off x="317500" y="2202467"/>
            <a:ext cx="4406900" cy="1377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2"/>
          <p:cNvSpPr txBox="1"/>
          <p:nvPr>
            <p:ph idx="1" type="subTitle"/>
          </p:nvPr>
        </p:nvSpPr>
        <p:spPr>
          <a:xfrm>
            <a:off x="321738" y="3652839"/>
            <a:ext cx="618912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36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90" name="Google Shape;29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90" y="322695"/>
            <a:ext cx="1291671" cy="35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7918" y="248049"/>
            <a:ext cx="1914906" cy="51206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2"/>
          <p:cNvSpPr txBox="1"/>
          <p:nvPr>
            <p:ph idx="10" type="dt"/>
          </p:nvPr>
        </p:nvSpPr>
        <p:spPr>
          <a:xfrm>
            <a:off x="317500" y="5939207"/>
            <a:ext cx="61933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3" name="Google Shape;293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0368" y="3758184"/>
            <a:ext cx="742857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F green gradient">
  <p:cSld name="FF green gradi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f_slogan_ending.png" id="305" name="Google Shape;305;p20"/>
          <p:cNvPicPr preferRelativeResize="0"/>
          <p:nvPr/>
        </p:nvPicPr>
        <p:blipFill rotWithShape="1">
          <a:blip r:embed="rId2">
            <a:alphaModFix/>
          </a:blip>
          <a:srcRect b="0" l="-446" r="-444" t="0"/>
          <a:stretch/>
        </p:blipFill>
        <p:spPr>
          <a:xfrm>
            <a:off x="2679700" y="2835275"/>
            <a:ext cx="3784600" cy="10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9" name="Google Shape;309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JIFILM_logo.png" id="313" name="Google Shape;31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4113" y="136525"/>
            <a:ext cx="1438275" cy="2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5"/>
          <p:cNvSpPr/>
          <p:nvPr/>
        </p:nvSpPr>
        <p:spPr>
          <a:xfrm>
            <a:off x="3175" y="758825"/>
            <a:ext cx="9144000" cy="53975"/>
          </a:xfrm>
          <a:prstGeom prst="rect">
            <a:avLst/>
          </a:prstGeom>
          <a:solidFill>
            <a:srgbClr val="0092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5"/>
          <p:cNvSpPr txBox="1"/>
          <p:nvPr>
            <p:ph type="title"/>
          </p:nvPr>
        </p:nvSpPr>
        <p:spPr>
          <a:xfrm>
            <a:off x="352161" y="188707"/>
            <a:ext cx="6904788" cy="53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5"/>
          <p:cNvSpPr txBox="1"/>
          <p:nvPr>
            <p:ph idx="12" type="sldNum"/>
          </p:nvPr>
        </p:nvSpPr>
        <p:spPr>
          <a:xfrm>
            <a:off x="8491538" y="6427788"/>
            <a:ext cx="522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\\file\戦略企画室\CI\新ロゴ\ロゴデータ\製品ブランドロゴ（新カラー）\wakologo.png" id="317" name="Google Shape;3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643" y="6183399"/>
            <a:ext cx="510543" cy="48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304800" y="1477280"/>
            <a:ext cx="8508274" cy="4701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2pPr>
            <a:lvl3pPr indent="-36576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20039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40"/>
              <a:buChar char="―"/>
              <a:defRPr/>
            </a:lvl4pPr>
            <a:lvl5pPr indent="-36576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6755674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 スライド">
  <p:cSld name="2_タイトル スライド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JIFILM_logo.png" id="319" name="Google Shape;31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4113" y="136525"/>
            <a:ext cx="1438275" cy="2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6"/>
          <p:cNvSpPr/>
          <p:nvPr/>
        </p:nvSpPr>
        <p:spPr>
          <a:xfrm>
            <a:off x="3175" y="758825"/>
            <a:ext cx="9144000" cy="53975"/>
          </a:xfrm>
          <a:prstGeom prst="rect">
            <a:avLst/>
          </a:prstGeom>
          <a:solidFill>
            <a:srgbClr val="0092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file\戦略企画室\CI\新ロゴ\ロゴデータ\製品ブランドロゴ（新カラー）\wakologo.png" id="321" name="Google Shape;32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643" y="6183399"/>
            <a:ext cx="510543" cy="48877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6"/>
          <p:cNvSpPr txBox="1"/>
          <p:nvPr/>
        </p:nvSpPr>
        <p:spPr>
          <a:xfrm>
            <a:off x="384819" y="199593"/>
            <a:ext cx="6904788" cy="53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56"/>
          <p:cNvSpPr txBox="1"/>
          <p:nvPr>
            <p:ph idx="12" type="sldNum"/>
          </p:nvPr>
        </p:nvSpPr>
        <p:spPr>
          <a:xfrm>
            <a:off x="8491538" y="6427788"/>
            <a:ext cx="522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56"/>
          <p:cNvSpPr txBox="1"/>
          <p:nvPr>
            <p:ph type="title"/>
          </p:nvPr>
        </p:nvSpPr>
        <p:spPr>
          <a:xfrm>
            <a:off x="341275" y="188707"/>
            <a:ext cx="6904788" cy="53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6755674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ubtitle and two columns">
  <p:cSld name="1_Subtitle and two 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287382" y="365126"/>
            <a:ext cx="8551818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287381" y="2078718"/>
            <a:ext cx="4227469" cy="42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2" type="body"/>
          </p:nvPr>
        </p:nvSpPr>
        <p:spPr>
          <a:xfrm>
            <a:off x="4611731" y="2078718"/>
            <a:ext cx="4227469" cy="42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―"/>
              <a:defRPr/>
            </a:lvl2pPr>
            <a:lvl3pPr indent="-3657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80"/>
              <a:buChar char="―"/>
              <a:defRPr/>
            </a:lvl4pPr>
            <a:lvl5pPr indent="-3352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6781800" y="63103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879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3"/>
          <p:cNvSpPr txBox="1"/>
          <p:nvPr>
            <p:ph idx="3" type="body"/>
          </p:nvPr>
        </p:nvSpPr>
        <p:spPr>
          <a:xfrm>
            <a:off x="287382" y="998222"/>
            <a:ext cx="8551818" cy="103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3055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2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earing glasses&#10;&#10;Description generated with very high confidence" id="83" name="Google Shape;83;p24"/>
          <p:cNvPicPr preferRelativeResize="0"/>
          <p:nvPr/>
        </p:nvPicPr>
        <p:blipFill rotWithShape="1">
          <a:blip r:embed="rId2">
            <a:alphaModFix/>
          </a:blip>
          <a:srcRect b="5283" l="15128" r="16387" t="19449"/>
          <a:stretch/>
        </p:blipFill>
        <p:spPr>
          <a:xfrm>
            <a:off x="-1046" y="-1743"/>
            <a:ext cx="9144271" cy="685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6458"/>
            <a:ext cx="7857012" cy="59875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/>
          <p:nvPr/>
        </p:nvSpPr>
        <p:spPr>
          <a:xfrm>
            <a:off x="-1518" y="-1519"/>
            <a:ext cx="9147036" cy="868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4"/>
          <p:cNvSpPr txBox="1"/>
          <p:nvPr>
            <p:ph type="ctrTitle"/>
          </p:nvPr>
        </p:nvSpPr>
        <p:spPr>
          <a:xfrm>
            <a:off x="317500" y="2202467"/>
            <a:ext cx="4406900" cy="1377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" type="subTitle"/>
          </p:nvPr>
        </p:nvSpPr>
        <p:spPr>
          <a:xfrm>
            <a:off x="321738" y="3652839"/>
            <a:ext cx="618912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36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90" y="322695"/>
            <a:ext cx="1291671" cy="35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7918" y="248049"/>
            <a:ext cx="1914906" cy="5120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"/>
          <p:cNvSpPr txBox="1"/>
          <p:nvPr>
            <p:ph idx="10" type="dt"/>
          </p:nvPr>
        </p:nvSpPr>
        <p:spPr>
          <a:xfrm>
            <a:off x="317500" y="5939207"/>
            <a:ext cx="61933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0368" y="3758184"/>
            <a:ext cx="742857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&#10;&#10;Description generated with very high confidence" id="92" name="Google Shape;92;p24"/>
          <p:cNvPicPr preferRelativeResize="0"/>
          <p:nvPr/>
        </p:nvPicPr>
        <p:blipFill rotWithShape="1">
          <a:blip r:embed="rId2">
            <a:alphaModFix/>
          </a:blip>
          <a:srcRect b="5283" l="15128" r="16387" t="19449"/>
          <a:stretch/>
        </p:blipFill>
        <p:spPr>
          <a:xfrm>
            <a:off x="-1046" y="-1743"/>
            <a:ext cx="9144271" cy="685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6458"/>
            <a:ext cx="7857012" cy="598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0368" y="3758184"/>
            <a:ext cx="742857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_Title Slide">
  <p:cSld name="Editable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>
            <p:ph idx="2" type="pic"/>
          </p:nvPr>
        </p:nvSpPr>
        <p:spPr>
          <a:xfrm>
            <a:off x="4435956" y="878786"/>
            <a:ext cx="4711121" cy="5987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76458"/>
            <a:ext cx="7857012" cy="598753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/>
          <p:nvPr/>
        </p:nvSpPr>
        <p:spPr>
          <a:xfrm>
            <a:off x="-1518" y="-1519"/>
            <a:ext cx="9147036" cy="868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5"/>
          <p:cNvSpPr txBox="1"/>
          <p:nvPr>
            <p:ph type="ctrTitle"/>
          </p:nvPr>
        </p:nvSpPr>
        <p:spPr>
          <a:xfrm>
            <a:off x="317500" y="2202467"/>
            <a:ext cx="4406900" cy="1377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21738" y="3652839"/>
            <a:ext cx="618912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36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90" y="322695"/>
            <a:ext cx="1291671" cy="35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7918" y="248049"/>
            <a:ext cx="1914906" cy="51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>
            <p:ph idx="10" type="dt"/>
          </p:nvPr>
        </p:nvSpPr>
        <p:spPr>
          <a:xfrm>
            <a:off x="317500" y="5939207"/>
            <a:ext cx="61933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0368" y="3758184"/>
            <a:ext cx="742857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1">
  <p:cSld name="Section Break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96298"/>
            <a:ext cx="9148221" cy="507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type="title"/>
          </p:nvPr>
        </p:nvSpPr>
        <p:spPr>
          <a:xfrm>
            <a:off x="316664" y="3623204"/>
            <a:ext cx="8487701" cy="6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6660" y="4323476"/>
            <a:ext cx="84877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91A0A9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1A0A9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1A0A9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1A0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A0A9"/>
              </a:buClr>
              <a:buSzPts val="1600"/>
              <a:buNone/>
              <a:defRPr sz="1600">
                <a:solidFill>
                  <a:srgbClr val="91A0A9"/>
                </a:solidFill>
              </a:defRPr>
            </a:lvl9pPr>
          </a:lstStyle>
          <a:p/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90" y="322695"/>
            <a:ext cx="1291671" cy="35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7918" y="248049"/>
            <a:ext cx="1914906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2824" y="6133615"/>
            <a:ext cx="3000000" cy="7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304800" y="365126"/>
            <a:ext cx="850827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304800" y="1477280"/>
            <a:ext cx="8508274" cy="4701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00"/>
              <a:buFont typeface="Arial"/>
              <a:buChar char="―"/>
              <a:defRPr b="0" i="0" sz="20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  <a:defRPr b="0" i="0" sz="16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5279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80"/>
              <a:buFont typeface="Arial"/>
              <a:buChar char="•"/>
              <a:defRPr b="0" i="0" sz="1400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/>
          <p:nvPr/>
        </p:nvSpPr>
        <p:spPr>
          <a:xfrm>
            <a:off x="9336498" y="4759008"/>
            <a:ext cx="721895" cy="678581"/>
          </a:xfrm>
          <a:prstGeom prst="rect">
            <a:avLst/>
          </a:prstGeom>
          <a:solidFill>
            <a:srgbClr val="D0D1AF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208-209-175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9336505" y="793168"/>
            <a:ext cx="721895" cy="678581"/>
          </a:xfrm>
          <a:prstGeom prst="rect">
            <a:avLst/>
          </a:prstGeom>
          <a:solidFill>
            <a:srgbClr val="B9E09C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Sea Green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185-224-156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/>
          <p:nvPr/>
        </p:nvSpPr>
        <p:spPr>
          <a:xfrm>
            <a:off x="10220873" y="5572525"/>
            <a:ext cx="721895" cy="678581"/>
          </a:xfrm>
          <a:prstGeom prst="rect">
            <a:avLst/>
          </a:prstGeom>
          <a:solidFill>
            <a:srgbClr val="80C8B6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FF Green 50% tint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128-200-182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10215564" y="6335150"/>
            <a:ext cx="721895" cy="678581"/>
          </a:xfrm>
          <a:prstGeom prst="rect">
            <a:avLst/>
          </a:prstGeom>
          <a:solidFill>
            <a:srgbClr val="BFE3DA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FF Green 25% tint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191-227-218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9336504" y="1586336"/>
            <a:ext cx="721895" cy="678581"/>
          </a:xfrm>
          <a:prstGeom prst="rect">
            <a:avLst/>
          </a:prstGeom>
          <a:solidFill>
            <a:srgbClr val="636569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Charcoal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99-101-105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/>
          <p:nvPr/>
        </p:nvSpPr>
        <p:spPr>
          <a:xfrm>
            <a:off x="9336503" y="2379504"/>
            <a:ext cx="721895" cy="678581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Mallard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68-105-125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9336502" y="3172672"/>
            <a:ext cx="721895" cy="678581"/>
          </a:xfrm>
          <a:prstGeom prst="rect">
            <a:avLst/>
          </a:prstGeom>
          <a:solidFill>
            <a:srgbClr val="AF7A97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Mauve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175-122-151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10245596" y="3974866"/>
            <a:ext cx="721895" cy="678581"/>
          </a:xfrm>
          <a:prstGeom prst="rect">
            <a:avLst/>
          </a:prstGeom>
          <a:solidFill>
            <a:srgbClr val="01916D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FF Advanced Green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1-145-109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5"/>
          <p:cNvSpPr/>
          <p:nvPr/>
        </p:nvSpPr>
        <p:spPr>
          <a:xfrm>
            <a:off x="9336499" y="3974866"/>
            <a:ext cx="721895" cy="678581"/>
          </a:xfrm>
          <a:prstGeom prst="rect">
            <a:avLst/>
          </a:prstGeom>
          <a:solidFill>
            <a:srgbClr val="53B8B3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83-184-179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9336500" y="5552176"/>
            <a:ext cx="721895" cy="678581"/>
          </a:xfrm>
          <a:prstGeom prst="rect">
            <a:avLst/>
          </a:prstGeom>
          <a:solidFill>
            <a:srgbClr val="007AC2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FISI Blue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0-122-194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9336499" y="6310311"/>
            <a:ext cx="721895" cy="678581"/>
          </a:xfrm>
          <a:prstGeom prst="rect">
            <a:avLst/>
          </a:prstGeom>
          <a:solidFill>
            <a:srgbClr val="86BCDB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134-188-219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/>
          <p:cNvSpPr/>
          <p:nvPr/>
        </p:nvSpPr>
        <p:spPr>
          <a:xfrm>
            <a:off x="10220881" y="1586336"/>
            <a:ext cx="721895" cy="678581"/>
          </a:xfrm>
          <a:prstGeom prst="rect">
            <a:avLst/>
          </a:prstGeom>
          <a:solidFill>
            <a:srgbClr val="838487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Charcoal 80%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130-132-135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10245597" y="2379504"/>
            <a:ext cx="721895" cy="678581"/>
          </a:xfrm>
          <a:prstGeom prst="rect">
            <a:avLst/>
          </a:prstGeom>
          <a:solidFill>
            <a:srgbClr val="698797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Mallard 80%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105-135-151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10245596" y="3177280"/>
            <a:ext cx="721895" cy="678581"/>
          </a:xfrm>
          <a:prstGeom prst="rect">
            <a:avLst/>
          </a:prstGeom>
          <a:solidFill>
            <a:srgbClr val="BF95AC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Mauve 80%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191-149-172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9339425" y="9026"/>
            <a:ext cx="721895" cy="678581"/>
          </a:xfrm>
          <a:prstGeom prst="rect">
            <a:avLst/>
          </a:prstGeom>
          <a:solidFill>
            <a:srgbClr val="97A4AE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Cool Gray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151-164-174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10240938" y="4737491"/>
            <a:ext cx="721895" cy="678581"/>
          </a:xfrm>
          <a:prstGeom prst="rect">
            <a:avLst/>
          </a:prstGeom>
          <a:solidFill>
            <a:srgbClr val="34A78A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FF Green 80%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52-167-138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9336498" y="4759008"/>
            <a:ext cx="721895" cy="678581"/>
          </a:xfrm>
          <a:prstGeom prst="rect">
            <a:avLst/>
          </a:prstGeom>
          <a:solidFill>
            <a:srgbClr val="D0D1AF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208-209-175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9336505" y="793168"/>
            <a:ext cx="721895" cy="678581"/>
          </a:xfrm>
          <a:prstGeom prst="rect">
            <a:avLst/>
          </a:prstGeom>
          <a:solidFill>
            <a:srgbClr val="B9E09C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Sea Green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185-224-156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10220873" y="5572525"/>
            <a:ext cx="721895" cy="678581"/>
          </a:xfrm>
          <a:prstGeom prst="rect">
            <a:avLst/>
          </a:prstGeom>
          <a:solidFill>
            <a:srgbClr val="80C8B6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FF Green 50% tint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128-200-182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10215564" y="6335150"/>
            <a:ext cx="721895" cy="678581"/>
          </a:xfrm>
          <a:prstGeom prst="rect">
            <a:avLst/>
          </a:prstGeom>
          <a:solidFill>
            <a:srgbClr val="BFE3DA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FF Green 25% tint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313234"/>
                </a:solidFill>
                <a:latin typeface="Arial"/>
                <a:ea typeface="Arial"/>
                <a:cs typeface="Arial"/>
                <a:sym typeface="Arial"/>
              </a:rPr>
              <a:t>191-227-218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9336504" y="1586336"/>
            <a:ext cx="721895" cy="678581"/>
          </a:xfrm>
          <a:prstGeom prst="rect">
            <a:avLst/>
          </a:prstGeom>
          <a:solidFill>
            <a:srgbClr val="636569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Charcoal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99-101-105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9336503" y="2379504"/>
            <a:ext cx="721895" cy="678581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Mallard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68-105-125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9336502" y="3172672"/>
            <a:ext cx="721895" cy="678581"/>
          </a:xfrm>
          <a:prstGeom prst="rect">
            <a:avLst/>
          </a:prstGeom>
          <a:solidFill>
            <a:srgbClr val="AF7A97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Mauve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175-122-151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10245596" y="3974866"/>
            <a:ext cx="721895" cy="678581"/>
          </a:xfrm>
          <a:prstGeom prst="rect">
            <a:avLst/>
          </a:prstGeom>
          <a:solidFill>
            <a:srgbClr val="01916D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FF Advanced Green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1-145-109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9336499" y="3974866"/>
            <a:ext cx="721895" cy="678581"/>
          </a:xfrm>
          <a:prstGeom prst="rect">
            <a:avLst/>
          </a:prstGeom>
          <a:solidFill>
            <a:srgbClr val="53B8B3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83-184-179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9336500" y="5552176"/>
            <a:ext cx="721895" cy="678581"/>
          </a:xfrm>
          <a:prstGeom prst="rect">
            <a:avLst/>
          </a:prstGeom>
          <a:solidFill>
            <a:srgbClr val="007AC2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FISI Blue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0-122-194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/>
          <p:nvPr/>
        </p:nvSpPr>
        <p:spPr>
          <a:xfrm>
            <a:off x="9336499" y="6310311"/>
            <a:ext cx="721895" cy="678581"/>
          </a:xfrm>
          <a:prstGeom prst="rect">
            <a:avLst/>
          </a:prstGeom>
          <a:solidFill>
            <a:srgbClr val="86BCDB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134-188-219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10220881" y="1586336"/>
            <a:ext cx="721895" cy="678581"/>
          </a:xfrm>
          <a:prstGeom prst="rect">
            <a:avLst/>
          </a:prstGeom>
          <a:solidFill>
            <a:srgbClr val="838487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Charcoal 80%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130-132-135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10245597" y="2379504"/>
            <a:ext cx="721895" cy="678581"/>
          </a:xfrm>
          <a:prstGeom prst="rect">
            <a:avLst/>
          </a:prstGeom>
          <a:solidFill>
            <a:srgbClr val="698797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Mallard 80%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105-135-151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10245596" y="3177280"/>
            <a:ext cx="721895" cy="678581"/>
          </a:xfrm>
          <a:prstGeom prst="rect">
            <a:avLst/>
          </a:prstGeom>
          <a:solidFill>
            <a:srgbClr val="BF95AC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Mauve 80%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191-149-172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5"/>
          <p:cNvSpPr/>
          <p:nvPr/>
        </p:nvSpPr>
        <p:spPr>
          <a:xfrm>
            <a:off x="9339425" y="9026"/>
            <a:ext cx="721895" cy="678581"/>
          </a:xfrm>
          <a:prstGeom prst="rect">
            <a:avLst/>
          </a:prstGeom>
          <a:solidFill>
            <a:srgbClr val="97A4AE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Cool Gray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151-164-174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5"/>
          <p:cNvSpPr/>
          <p:nvPr/>
        </p:nvSpPr>
        <p:spPr>
          <a:xfrm>
            <a:off x="10240938" y="4737491"/>
            <a:ext cx="721895" cy="678581"/>
          </a:xfrm>
          <a:prstGeom prst="rect">
            <a:avLst/>
          </a:prstGeom>
          <a:solidFill>
            <a:srgbClr val="34A78A"/>
          </a:solidFill>
          <a:ln cap="flat" cmpd="sng" w="12700">
            <a:solidFill>
              <a:srgbClr val="1316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FF Green 80%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52-167-138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/>
          <p:nvPr/>
        </p:nvSpPr>
        <p:spPr>
          <a:xfrm>
            <a:off x="10160500" y="793168"/>
            <a:ext cx="83202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Tints work better on projectors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Google Shape;30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g"/><Relationship Id="rId4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Relationship Id="rId4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g"/><Relationship Id="rId4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25.jpg"/><Relationship Id="rId5" Type="http://schemas.openxmlformats.org/officeDocument/2006/relationships/image" Target="../media/image33.jpg"/><Relationship Id="rId6" Type="http://schemas.openxmlformats.org/officeDocument/2006/relationships/chart" Target="../charts/chart1.xml"/><Relationship Id="rId7" Type="http://schemas.openxmlformats.org/officeDocument/2006/relationships/chart" Target="../charts/chart2.xml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28.jpg"/><Relationship Id="rId5" Type="http://schemas.openxmlformats.org/officeDocument/2006/relationships/image" Target="../media/image39.jpg"/><Relationship Id="rId6" Type="http://schemas.openxmlformats.org/officeDocument/2006/relationships/image" Target="../media/image30.jpg"/><Relationship Id="rId7" Type="http://schemas.openxmlformats.org/officeDocument/2006/relationships/image" Target="../media/image29.jpg"/><Relationship Id="rId8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"/>
          <p:cNvSpPr txBox="1"/>
          <p:nvPr/>
        </p:nvSpPr>
        <p:spPr>
          <a:xfrm>
            <a:off x="1596983" y="5477164"/>
            <a:ext cx="5917563" cy="51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Culture Medium Product 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FUJIFILM Wako Pure Chemical Corporation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"/>
          <p:cNvSpPr txBox="1"/>
          <p:nvPr/>
        </p:nvSpPr>
        <p:spPr>
          <a:xfrm>
            <a:off x="44938" y="2237637"/>
            <a:ext cx="5477608" cy="194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b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sheet</a:t>
            </a:r>
            <a:b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000" u="none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080" y="1736165"/>
            <a:ext cx="7274932" cy="345092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"/>
          <p:cNvSpPr/>
          <p:nvPr/>
        </p:nvSpPr>
        <p:spPr>
          <a:xfrm>
            <a:off x="7601528" y="1440873"/>
            <a:ext cx="1385455" cy="3140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"/>
          <p:cNvSpPr txBox="1"/>
          <p:nvPr/>
        </p:nvSpPr>
        <p:spPr>
          <a:xfrm>
            <a:off x="7333275" y="6207100"/>
            <a:ext cx="13854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27 Aug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"/>
          <p:cNvSpPr txBox="1"/>
          <p:nvPr>
            <p:ph type="title"/>
          </p:nvPr>
        </p:nvSpPr>
        <p:spPr>
          <a:xfrm>
            <a:off x="86626" y="49904"/>
            <a:ext cx="82845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PSFM-J1? </a:t>
            </a:r>
            <a:endParaRPr b="1" sz="1800"/>
          </a:p>
        </p:txBody>
      </p:sp>
      <p:sp>
        <p:nvSpPr>
          <p:cNvPr id="432" name="Google Shape;432;p10"/>
          <p:cNvSpPr txBox="1"/>
          <p:nvPr/>
        </p:nvSpPr>
        <p:spPr>
          <a:xfrm>
            <a:off x="256425" y="495302"/>
            <a:ext cx="7158300" cy="6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Product Features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Supports wide range of insect cells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1618"/>
              </a:solidFill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1618"/>
              </a:solidFill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1618"/>
              </a:solidFill>
            </a:endParaRPr>
          </a:p>
          <a:p>
            <a:pPr indent="-251998" lvl="0" marL="53639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131618"/>
                </a:solidFill>
              </a:rPr>
              <a:t>Flexible packaging</a:t>
            </a:r>
            <a:endParaRPr>
              <a:solidFill>
                <a:srgbClr val="131618"/>
              </a:solidFill>
            </a:endParaRPr>
          </a:p>
          <a:p>
            <a:pPr indent="-251998" lvl="0" marL="53639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131618"/>
                </a:solidFill>
              </a:rPr>
              <a:t>Fish-oil (cGMP) and yeast-derived hydrolysate contained</a:t>
            </a:r>
            <a:endParaRPr>
              <a:solidFill>
                <a:srgbClr val="131618"/>
              </a:solidFill>
            </a:endParaRPr>
          </a:p>
          <a:p>
            <a:pPr indent="-251998" lvl="0" marL="53639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CoA available. Cell growth, cell viability and protein expression data can be included upon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63" y="1526547"/>
            <a:ext cx="3211287" cy="19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795" y="1410480"/>
            <a:ext cx="3231332" cy="19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0"/>
          <p:cNvSpPr txBox="1"/>
          <p:nvPr/>
        </p:nvSpPr>
        <p:spPr>
          <a:xfrm>
            <a:off x="7047345" y="322349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0"/>
          <p:cNvSpPr txBox="1"/>
          <p:nvPr/>
        </p:nvSpPr>
        <p:spPr>
          <a:xfrm>
            <a:off x="4720333" y="3206210"/>
            <a:ext cx="1089104" cy="26161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 Viability</a:t>
            </a:r>
            <a:endParaRPr b="1" i="0" sz="11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7153354" y="1212712"/>
            <a:ext cx="1896952" cy="74498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190" y="22500"/>
                </a:moveTo>
                <a:lnTo>
                  <a:pt x="-20000" y="22500"/>
                </a:lnTo>
                <a:lnTo>
                  <a:pt x="-51738" y="214070"/>
                </a:lnTo>
              </a:path>
            </a:pathLst>
          </a:custGeom>
          <a:noFill/>
          <a:ln cap="flat" cmpd="sng" w="12700">
            <a:solidFill>
              <a:srgbClr val="01916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0"/>
          <p:cNvSpPr txBox="1"/>
          <p:nvPr/>
        </p:nvSpPr>
        <p:spPr>
          <a:xfrm>
            <a:off x="7134881" y="1392866"/>
            <a:ext cx="189695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Wako Internal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Specification</a:t>
            </a:r>
            <a:endParaRPr b="0" i="0" sz="11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426" y="3433215"/>
            <a:ext cx="3939758" cy="186122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0"/>
          <p:cNvSpPr/>
          <p:nvPr/>
        </p:nvSpPr>
        <p:spPr>
          <a:xfrm>
            <a:off x="4678296" y="3647730"/>
            <a:ext cx="2368005" cy="76548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3341" y="29368"/>
                </a:moveTo>
                <a:lnTo>
                  <a:pt x="-15284" y="30226"/>
                </a:lnTo>
                <a:lnTo>
                  <a:pt x="-26866" y="59465"/>
                </a:lnTo>
              </a:path>
            </a:pathLst>
          </a:custGeom>
          <a:noFill/>
          <a:ln cap="flat" cmpd="sng" w="12700">
            <a:solidFill>
              <a:srgbClr val="01916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0"/>
          <p:cNvSpPr txBox="1"/>
          <p:nvPr/>
        </p:nvSpPr>
        <p:spPr>
          <a:xfrm>
            <a:off x="4568789" y="3867297"/>
            <a:ext cx="236800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Retain target protein expression over multiple lots</a:t>
            </a:r>
            <a:endParaRPr b="0" i="0" sz="11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10"/>
          <p:cNvCxnSpPr/>
          <p:nvPr/>
        </p:nvCxnSpPr>
        <p:spPr>
          <a:xfrm>
            <a:off x="3942309" y="2573461"/>
            <a:ext cx="262274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10"/>
          <p:cNvCxnSpPr/>
          <p:nvPr/>
        </p:nvCxnSpPr>
        <p:spPr>
          <a:xfrm>
            <a:off x="546624" y="2369957"/>
            <a:ext cx="260174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p10"/>
          <p:cNvSpPr txBox="1"/>
          <p:nvPr/>
        </p:nvSpPr>
        <p:spPr>
          <a:xfrm>
            <a:off x="1224378" y="3192366"/>
            <a:ext cx="1053394" cy="26161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 Growth</a:t>
            </a:r>
            <a:endParaRPr b="1" i="0" sz="11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0"/>
          <p:cNvSpPr/>
          <p:nvPr/>
        </p:nvSpPr>
        <p:spPr>
          <a:xfrm>
            <a:off x="454447" y="3838288"/>
            <a:ext cx="3674027" cy="290199"/>
          </a:xfrm>
          <a:prstGeom prst="rect">
            <a:avLst/>
          </a:prstGeom>
          <a:noFill/>
          <a:ln cap="flat" cmpd="sng" w="19050">
            <a:solidFill>
              <a:srgbClr val="01916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 txBox="1"/>
          <p:nvPr/>
        </p:nvSpPr>
        <p:spPr>
          <a:xfrm>
            <a:off x="3062275" y="2250925"/>
            <a:ext cx="738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Acceptance line</a:t>
            </a:r>
            <a:endParaRPr b="0" i="0" sz="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0"/>
          <p:cNvSpPr txBox="1"/>
          <p:nvPr/>
        </p:nvSpPr>
        <p:spPr>
          <a:xfrm>
            <a:off x="6472225" y="2425850"/>
            <a:ext cx="738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Acceptance line</a:t>
            </a:r>
            <a:endParaRPr b="0" i="0" sz="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0"/>
          <p:cNvSpPr txBox="1"/>
          <p:nvPr/>
        </p:nvSpPr>
        <p:spPr>
          <a:xfrm rot="-5400000">
            <a:off x="-126975" y="2163800"/>
            <a:ext cx="7872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Viable Cell Count</a:t>
            </a:r>
            <a:endParaRPr b="0" i="0" sz="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0"/>
          <p:cNvSpPr txBox="1"/>
          <p:nvPr/>
        </p:nvSpPr>
        <p:spPr>
          <a:xfrm rot="-5400000">
            <a:off x="3389825" y="2163800"/>
            <a:ext cx="583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Viability(%)</a:t>
            </a:r>
            <a:endParaRPr b="0" i="0" sz="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6250" y="1970575"/>
            <a:ext cx="1639200" cy="25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0"/>
          <p:cNvPicPr preferRelativeResize="0"/>
          <p:nvPr/>
        </p:nvPicPr>
        <p:blipFill rotWithShape="1">
          <a:blip r:embed="rId7">
            <a:alphaModFix/>
          </a:blip>
          <a:srcRect b="0" l="16337" r="11371" t="5285"/>
          <a:stretch/>
        </p:blipFill>
        <p:spPr>
          <a:xfrm>
            <a:off x="7504800" y="4530902"/>
            <a:ext cx="1527025" cy="217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22" y="3022475"/>
            <a:ext cx="8408423" cy="309598"/>
          </a:xfrm>
          <a:prstGeom prst="rect">
            <a:avLst/>
          </a:prstGeom>
          <a:solidFill>
            <a:srgbClr val="80CFFE"/>
          </a:solidFill>
          <a:ln>
            <a:noFill/>
          </a:ln>
        </p:spPr>
      </p:pic>
      <p:sp>
        <p:nvSpPr>
          <p:cNvPr id="457" name="Google Shape;457;p11"/>
          <p:cNvSpPr txBox="1"/>
          <p:nvPr/>
        </p:nvSpPr>
        <p:spPr>
          <a:xfrm>
            <a:off x="409423" y="3067620"/>
            <a:ext cx="756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Retains target expression with Sf21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77" y="192909"/>
            <a:ext cx="8408423" cy="309598"/>
          </a:xfrm>
          <a:prstGeom prst="rect">
            <a:avLst/>
          </a:prstGeom>
          <a:solidFill>
            <a:srgbClr val="80CFFE"/>
          </a:solidFill>
          <a:ln>
            <a:noFill/>
          </a:ln>
        </p:spPr>
      </p:pic>
      <p:sp>
        <p:nvSpPr>
          <p:cNvPr id="459" name="Google Shape;459;p11"/>
          <p:cNvSpPr txBox="1"/>
          <p:nvPr/>
        </p:nvSpPr>
        <p:spPr>
          <a:xfrm>
            <a:off x="434109" y="526473"/>
            <a:ext cx="8312728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Assure lot-to-lot consistency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Fine protein expression also in Sf9, Sf21 and Hi5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L-Glutamine does not need to be supplemented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Comparative landscape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0" name="Google Shape;460;p11"/>
          <p:cNvGraphicFramePr/>
          <p:nvPr/>
        </p:nvGraphicFramePr>
        <p:xfrm>
          <a:off x="508000" y="1728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{22DC9DB9-94F8-4A29-A450-A8AB46AC770A}</a:tableStyleId>
              </a:tblPr>
              <a:tblGrid>
                <a:gridCol w="1029350"/>
                <a:gridCol w="925100"/>
                <a:gridCol w="441475"/>
                <a:gridCol w="760850"/>
                <a:gridCol w="382025"/>
                <a:gridCol w="379200"/>
                <a:gridCol w="347925"/>
                <a:gridCol w="712625"/>
                <a:gridCol w="673050"/>
                <a:gridCol w="494875"/>
                <a:gridCol w="475100"/>
                <a:gridCol w="475100"/>
                <a:gridCol w="1059050"/>
              </a:tblGrid>
              <a:tr h="19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Description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Supplier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SF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ACF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CD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GMP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Yeast Extract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Cell Type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Shelf-life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Storage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/>
                        <a:t>Packaging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  <a:tr h="31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Medium X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Competitor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 +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+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+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Sf9, Sf21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mo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2-8℃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1L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5L</a:t>
                      </a:r>
                      <a:r>
                        <a:rPr lang="en-US" sz="800"/>
                        <a:t> </a:t>
                      </a: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(Customize upon request)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WakoVAC PSFM-J1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800" u="none" cap="none" strike="noStrike"/>
                        <a:t>FWK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+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Fish-o</a:t>
                      </a: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+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+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Hi5, Sf9,Sf21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mo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2-10℃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1L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10L and 20L Powder available</a:t>
                      </a:r>
                      <a:endParaRPr sz="1400" u="none" cap="none" strike="noStrike"/>
                    </a:p>
                  </a:txBody>
                  <a:tcPr marT="3700" marB="0" marR="3700" marL="37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1" name="Google Shape;461;p11"/>
          <p:cNvSpPr txBox="1"/>
          <p:nvPr/>
        </p:nvSpPr>
        <p:spPr>
          <a:xfrm>
            <a:off x="404805" y="219582"/>
            <a:ext cx="756627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information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11"/>
          <p:cNvGrpSpPr/>
          <p:nvPr/>
        </p:nvGrpSpPr>
        <p:grpSpPr>
          <a:xfrm>
            <a:off x="8008" y="3398558"/>
            <a:ext cx="8959860" cy="3459445"/>
            <a:chOff x="73308" y="3380083"/>
            <a:chExt cx="8959860" cy="3459445"/>
          </a:xfrm>
        </p:grpSpPr>
        <p:sp>
          <p:nvSpPr>
            <p:cNvPr id="463" name="Google Shape;463;p11"/>
            <p:cNvSpPr/>
            <p:nvPr/>
          </p:nvSpPr>
          <p:spPr>
            <a:xfrm>
              <a:off x="6371617" y="5379396"/>
              <a:ext cx="1634247" cy="2626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4" name="Google Shape;46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308" y="3380083"/>
              <a:ext cx="8959860" cy="3459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11"/>
            <p:cNvSpPr txBox="1"/>
            <p:nvPr/>
          </p:nvSpPr>
          <p:spPr>
            <a:xfrm>
              <a:off x="2074919" y="3823955"/>
              <a:ext cx="4510608" cy="324000"/>
            </a:xfrm>
            <a:prstGeom prst="rect">
              <a:avLst/>
            </a:prstGeom>
            <a:solidFill>
              <a:srgbClr val="E2E3C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Protein Expression Testing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 txBox="1"/>
            <p:nvPr/>
          </p:nvSpPr>
          <p:spPr>
            <a:xfrm>
              <a:off x="2129945" y="4309173"/>
              <a:ext cx="4418690" cy="2208297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: Molecular weight size marker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➔</a:t>
              </a: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：Target protein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1：Medium A (Pre-viral inoculation)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2：Medium A  (Post-viral inoculation)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3：PSFM-J1 (Pre-viral inoculation)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4：PSFM-J1 (Post-viral inoculation)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・The amount of samples being used: 15 </a:t>
              </a:r>
              <a:r>
                <a:rPr b="1" i="1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μL</a:t>
              </a: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/Lane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 SDS-PAGE: 5-20% gradient gel, 200v constant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 Voltage for 50 minutes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※Data provided by Goshima Lab from Nagoya University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1"/>
          <p:cNvSpPr txBox="1"/>
          <p:nvPr/>
        </p:nvSpPr>
        <p:spPr>
          <a:xfrm>
            <a:off x="297575" y="4210050"/>
            <a:ext cx="1239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5ABB7"/>
                </a:highlight>
                <a:latin typeface="Arial"/>
                <a:ea typeface="Arial"/>
                <a:cs typeface="Arial"/>
                <a:sym typeface="Arial"/>
              </a:rPr>
              <a:t>  Cells 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2A3B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BF95AC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800" u="none" cap="none" strike="noStrike">
              <a:solidFill>
                <a:srgbClr val="FFFFFF"/>
              </a:solidFill>
              <a:highlight>
                <a:srgbClr val="BF95A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69" y="275087"/>
            <a:ext cx="8911522" cy="30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2"/>
          <p:cNvSpPr txBox="1"/>
          <p:nvPr/>
        </p:nvSpPr>
        <p:spPr>
          <a:xfrm>
            <a:off x="294854" y="310407"/>
            <a:ext cx="762264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Retains robust cell growth, viability and target expression with Sf9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12"/>
          <p:cNvGrpSpPr/>
          <p:nvPr/>
        </p:nvGrpSpPr>
        <p:grpSpPr>
          <a:xfrm>
            <a:off x="121093" y="1089648"/>
            <a:ext cx="8825614" cy="4815649"/>
            <a:chOff x="175949" y="1089614"/>
            <a:chExt cx="8772976" cy="4688588"/>
          </a:xfrm>
        </p:grpSpPr>
        <p:pic>
          <p:nvPicPr>
            <p:cNvPr id="475" name="Google Shape;47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5949" y="1089614"/>
              <a:ext cx="8772976" cy="4688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12"/>
            <p:cNvSpPr txBox="1"/>
            <p:nvPr/>
          </p:nvSpPr>
          <p:spPr>
            <a:xfrm>
              <a:off x="1642635" y="1400208"/>
              <a:ext cx="3000600" cy="254700"/>
            </a:xfrm>
            <a:prstGeom prst="rect">
              <a:avLst/>
            </a:prstGeom>
            <a:solidFill>
              <a:srgbClr val="E2E3C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 Growth 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2"/>
            <p:cNvSpPr txBox="1"/>
            <p:nvPr/>
          </p:nvSpPr>
          <p:spPr>
            <a:xfrm>
              <a:off x="1653586" y="3609858"/>
              <a:ext cx="2967600" cy="254700"/>
            </a:xfrm>
            <a:prstGeom prst="rect">
              <a:avLst/>
            </a:prstGeom>
            <a:solidFill>
              <a:srgbClr val="E2E3C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 Viability 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2"/>
            <p:cNvSpPr txBox="1"/>
            <p:nvPr/>
          </p:nvSpPr>
          <p:spPr>
            <a:xfrm>
              <a:off x="4993610" y="1400208"/>
              <a:ext cx="3668400" cy="254700"/>
            </a:xfrm>
            <a:prstGeom prst="rect">
              <a:avLst/>
            </a:prstGeom>
            <a:solidFill>
              <a:srgbClr val="E2E3C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Protein Expression Testing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2"/>
          <p:cNvSpPr txBox="1"/>
          <p:nvPr/>
        </p:nvSpPr>
        <p:spPr>
          <a:xfrm>
            <a:off x="2855897" y="3405063"/>
            <a:ext cx="646500" cy="184800"/>
          </a:xfrm>
          <a:prstGeom prst="rect">
            <a:avLst/>
          </a:prstGeom>
          <a:solidFill>
            <a:srgbClr val="F5F5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passage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 txBox="1"/>
          <p:nvPr/>
        </p:nvSpPr>
        <p:spPr>
          <a:xfrm>
            <a:off x="2855932" y="5601377"/>
            <a:ext cx="646500" cy="184800"/>
          </a:xfrm>
          <a:prstGeom prst="rect">
            <a:avLst/>
          </a:prstGeom>
          <a:solidFill>
            <a:srgbClr val="F5F5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passage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 txBox="1"/>
          <p:nvPr/>
        </p:nvSpPr>
        <p:spPr>
          <a:xfrm>
            <a:off x="3232442" y="5205503"/>
            <a:ext cx="9327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Adaptation period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2"/>
          <p:cNvSpPr txBox="1"/>
          <p:nvPr/>
        </p:nvSpPr>
        <p:spPr>
          <a:xfrm>
            <a:off x="3232454" y="5077289"/>
            <a:ext cx="9327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Medium </a:t>
            </a:r>
            <a:r>
              <a:rPr b="1" lang="en-US" sz="600">
                <a:solidFill>
                  <a:schemeClr val="dk1"/>
                </a:solidFill>
              </a:rPr>
              <a:t>B</a:t>
            </a: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2"/>
          <p:cNvSpPr txBox="1"/>
          <p:nvPr/>
        </p:nvSpPr>
        <p:spPr>
          <a:xfrm>
            <a:off x="3289055" y="4922813"/>
            <a:ext cx="9327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PSFM-J1 Wako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12"/>
          <p:cNvGrpSpPr/>
          <p:nvPr/>
        </p:nvGrpSpPr>
        <p:grpSpPr>
          <a:xfrm>
            <a:off x="5003970" y="4344782"/>
            <a:ext cx="3576000" cy="1467702"/>
            <a:chOff x="5003970" y="4317407"/>
            <a:chExt cx="3576000" cy="1467702"/>
          </a:xfrm>
        </p:grpSpPr>
        <p:sp>
          <p:nvSpPr>
            <p:cNvPr id="485" name="Google Shape;485;p12"/>
            <p:cNvSpPr txBox="1"/>
            <p:nvPr/>
          </p:nvSpPr>
          <p:spPr>
            <a:xfrm>
              <a:off x="5003970" y="4317407"/>
              <a:ext cx="1823175" cy="358688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: Molecular weight size marker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➔</a:t>
              </a: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：Target protein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2"/>
            <p:cNvSpPr txBox="1"/>
            <p:nvPr/>
          </p:nvSpPr>
          <p:spPr>
            <a:xfrm>
              <a:off x="6746439" y="4317407"/>
              <a:ext cx="1828113" cy="374461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1: WakoVAC PSFM-J1 </a:t>
              </a:r>
              <a:endPara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2: Medium B Control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2"/>
            <p:cNvSpPr txBox="1"/>
            <p:nvPr/>
          </p:nvSpPr>
          <p:spPr>
            <a:xfrm>
              <a:off x="5003970" y="4661609"/>
              <a:ext cx="3576000" cy="1123500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7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・The volume of samples being used: 20 </a:t>
              </a:r>
              <a:r>
                <a:rPr b="1" i="1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μL</a:t>
              </a: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/Lane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9875" lvl="0" marL="269875" marR="0" rtl="0" algn="l">
                <a:lnSpc>
                  <a:spcPct val="17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・SDS-PAGE: SuperSep (TM) Ace 10-20% (Product code: 191-15031),   200v constant voltage for 60 minutes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9875" lvl="0" marL="269875" marR="0" rtl="0" algn="l">
                <a:lnSpc>
                  <a:spcPct val="17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・Western blotting: PVDF membrane </a:t>
              </a:r>
              <a:endPara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9875" lvl="0" marL="269875" marR="0" rtl="0" algn="l">
                <a:lnSpc>
                  <a:spcPct val="17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・Antibody: Anti-his </a:t>
              </a:r>
              <a:r>
                <a:rPr b="1" lang="en-US" sz="700">
                  <a:solidFill>
                    <a:schemeClr val="dk1"/>
                  </a:solidFill>
                </a:rPr>
                <a:t>t</a:t>
              </a: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 antibody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7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※Data provided by Goshima Lab from Nagoya University</a:t>
              </a:r>
              <a:endPara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12"/>
          <p:cNvSpPr txBox="1"/>
          <p:nvPr/>
        </p:nvSpPr>
        <p:spPr>
          <a:xfrm>
            <a:off x="294850" y="1781175"/>
            <a:ext cx="1239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A3BBBE"/>
                </a:highlight>
                <a:latin typeface="Arial"/>
                <a:ea typeface="Arial"/>
                <a:cs typeface="Arial"/>
                <a:sym typeface="Arial"/>
              </a:rPr>
              <a:t>  Cells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5ABB7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2A3B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BF95AC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800" u="none" cap="none" strike="noStrike">
              <a:solidFill>
                <a:srgbClr val="FFFFFF"/>
              </a:solidFill>
              <a:highlight>
                <a:srgbClr val="BF95A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"/>
          <p:cNvSpPr txBox="1"/>
          <p:nvPr/>
        </p:nvSpPr>
        <p:spPr>
          <a:xfrm rot="-5400000">
            <a:off x="1269825" y="4649425"/>
            <a:ext cx="105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9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Viability(%)      </a:t>
            </a:r>
            <a:endParaRPr b="0" i="0" sz="700" u="none" cap="none" strike="noStrike">
              <a:solidFill>
                <a:srgbClr val="000000"/>
              </a:solidFill>
              <a:highlight>
                <a:srgbClr val="FEFFE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 txBox="1"/>
          <p:nvPr/>
        </p:nvSpPr>
        <p:spPr>
          <a:xfrm rot="-5400000">
            <a:off x="1365775" y="3034075"/>
            <a:ext cx="9732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Viable Cell Count</a:t>
            </a:r>
            <a:endParaRPr b="0" i="0" sz="600" u="none" cap="none" strike="noStrike">
              <a:solidFill>
                <a:srgbClr val="000000"/>
              </a:solidFill>
              <a:highlight>
                <a:srgbClr val="FEFFEB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99" y="113116"/>
            <a:ext cx="8878751" cy="309598"/>
          </a:xfrm>
          <a:prstGeom prst="rect">
            <a:avLst/>
          </a:prstGeom>
          <a:solidFill>
            <a:srgbClr val="80CFFE"/>
          </a:solidFill>
          <a:ln>
            <a:noFill/>
          </a:ln>
        </p:spPr>
      </p:pic>
      <p:sp>
        <p:nvSpPr>
          <p:cNvPr id="496" name="Google Shape;496;p13"/>
          <p:cNvSpPr txBox="1"/>
          <p:nvPr/>
        </p:nvSpPr>
        <p:spPr>
          <a:xfrm>
            <a:off x="377982" y="2986863"/>
            <a:ext cx="854228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Equal to or higher yields of influenza virus than commercially available serum-containing option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20" y="558223"/>
            <a:ext cx="8222868" cy="590723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3"/>
          <p:cNvSpPr txBox="1"/>
          <p:nvPr/>
        </p:nvSpPr>
        <p:spPr>
          <a:xfrm>
            <a:off x="387215" y="160535"/>
            <a:ext cx="854228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Retains robust cell growth, viability and target expression with Hi5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3"/>
          <p:cNvSpPr txBox="1"/>
          <p:nvPr/>
        </p:nvSpPr>
        <p:spPr>
          <a:xfrm>
            <a:off x="678955" y="1219246"/>
            <a:ext cx="3542615" cy="261610"/>
          </a:xfrm>
          <a:prstGeom prst="rect">
            <a:avLst/>
          </a:prstGeom>
          <a:solidFill>
            <a:srgbClr val="E2E3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Growth 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3"/>
          <p:cNvSpPr txBox="1"/>
          <p:nvPr/>
        </p:nvSpPr>
        <p:spPr>
          <a:xfrm>
            <a:off x="662530" y="3745303"/>
            <a:ext cx="3575468" cy="261610"/>
          </a:xfrm>
          <a:prstGeom prst="rect">
            <a:avLst/>
          </a:prstGeom>
          <a:solidFill>
            <a:srgbClr val="E2E3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Viability 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3"/>
          <p:cNvSpPr txBox="1"/>
          <p:nvPr/>
        </p:nvSpPr>
        <p:spPr>
          <a:xfrm>
            <a:off x="2161425" y="3343543"/>
            <a:ext cx="646455" cy="184666"/>
          </a:xfrm>
          <a:prstGeom prst="rect">
            <a:avLst/>
          </a:prstGeom>
          <a:solidFill>
            <a:srgbClr val="F5F5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passage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3"/>
          <p:cNvSpPr txBox="1"/>
          <p:nvPr/>
        </p:nvSpPr>
        <p:spPr>
          <a:xfrm>
            <a:off x="2235288" y="5708022"/>
            <a:ext cx="646455" cy="184666"/>
          </a:xfrm>
          <a:prstGeom prst="rect">
            <a:avLst/>
          </a:prstGeom>
          <a:solidFill>
            <a:srgbClr val="F5F5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passage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3"/>
          <p:cNvSpPr txBox="1"/>
          <p:nvPr/>
        </p:nvSpPr>
        <p:spPr>
          <a:xfrm>
            <a:off x="1376389" y="5938883"/>
            <a:ext cx="784917" cy="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PSFM-J1 Wako</a:t>
            </a:r>
            <a:endParaRPr b="1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3"/>
          <p:cNvSpPr txBox="1"/>
          <p:nvPr/>
        </p:nvSpPr>
        <p:spPr>
          <a:xfrm>
            <a:off x="1353306" y="6072811"/>
            <a:ext cx="1152000" cy="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Medium C Control +L-glutamine</a:t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3"/>
          <p:cNvSpPr txBox="1"/>
          <p:nvPr/>
        </p:nvSpPr>
        <p:spPr>
          <a:xfrm>
            <a:off x="2503194" y="5948131"/>
            <a:ext cx="1332000" cy="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PSFM-J1 Wako +L-glutamine</a:t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3"/>
          <p:cNvSpPr txBox="1"/>
          <p:nvPr/>
        </p:nvSpPr>
        <p:spPr>
          <a:xfrm>
            <a:off x="2914202" y="6063587"/>
            <a:ext cx="864000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3"/>
          <p:cNvSpPr txBox="1"/>
          <p:nvPr/>
        </p:nvSpPr>
        <p:spPr>
          <a:xfrm>
            <a:off x="4529621" y="1222963"/>
            <a:ext cx="4012079" cy="261610"/>
          </a:xfrm>
          <a:prstGeom prst="rect">
            <a:avLst/>
          </a:prstGeom>
          <a:solidFill>
            <a:srgbClr val="E2E3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Expression Testing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13"/>
          <p:cNvGrpSpPr/>
          <p:nvPr/>
        </p:nvGrpSpPr>
        <p:grpSpPr>
          <a:xfrm>
            <a:off x="4654135" y="4149507"/>
            <a:ext cx="3810900" cy="2103157"/>
            <a:chOff x="4725310" y="4149507"/>
            <a:chExt cx="3810900" cy="2103157"/>
          </a:xfrm>
        </p:grpSpPr>
        <p:sp>
          <p:nvSpPr>
            <p:cNvPr id="509" name="Google Shape;509;p13"/>
            <p:cNvSpPr txBox="1"/>
            <p:nvPr/>
          </p:nvSpPr>
          <p:spPr>
            <a:xfrm>
              <a:off x="4725310" y="4149507"/>
              <a:ext cx="1960213" cy="861774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: Molecular weight size marker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➔</a:t>
              </a: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：Target protein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3"/>
            <p:cNvSpPr txBox="1"/>
            <p:nvPr/>
          </p:nvSpPr>
          <p:spPr>
            <a:xfrm>
              <a:off x="6564148" y="4149507"/>
              <a:ext cx="1960213" cy="925894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1: WakoVAC PSFM-J1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2: WakoVAC PSFM-J1 + L-Glutamine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 3: Medium C Control + L-Glutamine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3"/>
            <p:cNvSpPr txBox="1"/>
            <p:nvPr/>
          </p:nvSpPr>
          <p:spPr>
            <a:xfrm>
              <a:off x="4725310" y="4882864"/>
              <a:ext cx="3810900" cy="1369800"/>
            </a:xfrm>
            <a:prstGeom prst="rect">
              <a:avLst/>
            </a:prstGeom>
            <a:solidFill>
              <a:srgbClr val="EC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・The volume of samples being used: 20 </a:t>
              </a:r>
              <a:r>
                <a:rPr b="1" i="1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μL</a:t>
              </a: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/Lane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7313" lvl="0" marL="87313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・SDS-PAGE: SuperSep (TM) Ace 10-20% (Product code: 191-15031), 200v constant voltage for 60 minutes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・Western blotting: PVDF membrane 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・Antibody: Anti-his </a:t>
              </a:r>
              <a:r>
                <a:rPr b="1" lang="en-US" sz="800">
                  <a:solidFill>
                    <a:schemeClr val="dk1"/>
                  </a:solidFill>
                </a:rPr>
                <a:t>t</a:t>
              </a: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 antibody 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＊Data provided by Mirai-Kougaku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13"/>
          <p:cNvSpPr txBox="1"/>
          <p:nvPr/>
        </p:nvSpPr>
        <p:spPr>
          <a:xfrm>
            <a:off x="4114375" y="558225"/>
            <a:ext cx="1239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1C2A2"/>
                </a:highlight>
                <a:latin typeface="Arial"/>
                <a:ea typeface="Arial"/>
                <a:cs typeface="Arial"/>
                <a:sym typeface="Arial"/>
              </a:rPr>
              <a:t>  Cells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5ABB7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C2A3B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FFFF"/>
                </a:solidFill>
                <a:highlight>
                  <a:srgbClr val="BF95AC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800" u="none" cap="none" strike="noStrike">
              <a:solidFill>
                <a:srgbClr val="FFFFFF"/>
              </a:solidFill>
              <a:highlight>
                <a:srgbClr val="BF95A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3"/>
          <p:cNvSpPr txBox="1"/>
          <p:nvPr/>
        </p:nvSpPr>
        <p:spPr>
          <a:xfrm rot="-5400000">
            <a:off x="344325" y="2889600"/>
            <a:ext cx="9732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Viable Cell Count</a:t>
            </a:r>
            <a:endParaRPr b="0" i="0" sz="600" u="none" cap="none" strike="noStrike">
              <a:solidFill>
                <a:srgbClr val="000000"/>
              </a:solidFill>
              <a:highlight>
                <a:srgbClr val="FEFFE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3"/>
          <p:cNvSpPr txBox="1"/>
          <p:nvPr/>
        </p:nvSpPr>
        <p:spPr>
          <a:xfrm rot="-5400000">
            <a:off x="502125" y="4731450"/>
            <a:ext cx="105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9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     Viability(%)</a:t>
            </a:r>
            <a:r>
              <a:rPr b="0" i="0" lang="en-US" sz="700" u="none" cap="none" strike="noStrike">
                <a:solidFill>
                  <a:srgbClr val="000000"/>
                </a:solidFill>
                <a:highlight>
                  <a:srgbClr val="FEFFEB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500" u="none" cap="none" strike="noStrike">
              <a:solidFill>
                <a:srgbClr val="000000"/>
              </a:solidFill>
              <a:highlight>
                <a:srgbClr val="FEFFE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3"/>
          <p:cNvSpPr txBox="1"/>
          <p:nvPr/>
        </p:nvSpPr>
        <p:spPr>
          <a:xfrm>
            <a:off x="7597325" y="2186475"/>
            <a:ext cx="105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Expressed more protein than the control (competitor’s).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3dc667cfd_0_14"/>
          <p:cNvSpPr txBox="1"/>
          <p:nvPr>
            <p:ph type="title"/>
          </p:nvPr>
        </p:nvSpPr>
        <p:spPr>
          <a:xfrm>
            <a:off x="134982" y="122849"/>
            <a:ext cx="85518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What is WakoVAC </a:t>
            </a:r>
            <a:r>
              <a:rPr lang="en-US" sz="3600">
                <a:solidFill>
                  <a:srgbClr val="34A78A"/>
                </a:solidFill>
              </a:rPr>
              <a:t>Vero</a:t>
            </a:r>
            <a:r>
              <a:rPr lang="en-US" sz="3600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34A7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b3dc667cfd_0_14"/>
          <p:cNvSpPr txBox="1"/>
          <p:nvPr/>
        </p:nvSpPr>
        <p:spPr>
          <a:xfrm>
            <a:off x="457200" y="955040"/>
            <a:ext cx="8229600" cy="5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FFWK Proprietary Media</a:t>
            </a:r>
            <a:endParaRPr b="1" i="0" sz="1782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27"/>
              <a:buFont typeface="Arial"/>
              <a:buNone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Products developed under </a:t>
            </a:r>
            <a:r>
              <a:rPr b="0" i="0" lang="en-US" sz="1627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WakoVAC </a:t>
            </a:r>
            <a:r>
              <a:rPr b="0" i="0" lang="en-US" sz="1627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brand</a:t>
            </a:r>
            <a:r>
              <a:rPr b="0" i="0" lang="en-US" sz="1627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 </a:t>
            </a:r>
            <a:r>
              <a:rPr b="0" i="0" lang="en-US" sz="1627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is 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taking a comprehensive approach to meet the key requirements for cell culture products in the field of life science.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27"/>
              <a:buFont typeface="Arial"/>
              <a:buNone/>
            </a:pPr>
            <a:r>
              <a:t/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38"/>
              <a:buFont typeface="Noto Sans Symbols"/>
              <a:buChar char="⮚"/>
            </a:pPr>
            <a:r>
              <a:rPr b="1" i="0" lang="en-US" sz="1782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endParaRPr b="1" i="0" sz="1782" u="none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Components supply chain documented, scalable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1627">
                <a:solidFill>
                  <a:srgbClr val="131618"/>
                </a:solidFill>
              </a:rPr>
              <a:t> 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1627">
                <a:solidFill>
                  <a:srgbClr val="131618"/>
                </a:solidFill>
              </a:rPr>
              <a:t>-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Hydrolysate (yeast-derived) contained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38"/>
              <a:buFont typeface="Noto Sans Symbols"/>
              <a:buChar char="⮚"/>
            </a:pPr>
            <a:r>
              <a:rPr b="1" i="0" lang="en-US" sz="1782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Industrial 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 bioproduction, scalable to commercial volumes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Available in both liquid and powder form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38"/>
              <a:buFont typeface="Noto Sans Symbols"/>
              <a:buChar char="⮚"/>
            </a:pPr>
            <a:r>
              <a:rPr b="1" i="0" lang="en-US" sz="1782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Performances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Best in class performance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Easy to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008" lvl="1" marL="854075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116"/>
              <a:buFont typeface="Arial"/>
              <a:buNone/>
            </a:pPr>
            <a:r>
              <a:t/>
            </a:r>
            <a:endParaRPr b="0" i="0" sz="1395" u="none" cap="none" strike="noStrike">
              <a:solidFill>
                <a:srgbClr val="636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674"/>
              <a:buFont typeface="Arial"/>
              <a:buNone/>
            </a:pPr>
            <a:r>
              <a:t/>
            </a:r>
            <a:endParaRPr b="0" i="0" sz="1395" u="none" cap="none" strike="noStrike">
              <a:solidFill>
                <a:srgbClr val="636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4a08764e7_0_0"/>
          <p:cNvSpPr txBox="1"/>
          <p:nvPr>
            <p:ph type="title"/>
          </p:nvPr>
        </p:nvSpPr>
        <p:spPr>
          <a:xfrm>
            <a:off x="272368" y="208358"/>
            <a:ext cx="87651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Vero?</a:t>
            </a:r>
            <a:endParaRPr sz="3600">
              <a:solidFill>
                <a:srgbClr val="34A78A"/>
              </a:solidFill>
            </a:endParaRPr>
          </a:p>
        </p:txBody>
      </p:sp>
      <p:sp>
        <p:nvSpPr>
          <p:cNvPr id="528" name="Google Shape;528;gb4a08764e7_0_0"/>
          <p:cNvSpPr txBox="1"/>
          <p:nvPr/>
        </p:nvSpPr>
        <p:spPr>
          <a:xfrm>
            <a:off x="286323" y="968739"/>
            <a:ext cx="87372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i="0" sz="1800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WakoVAC Vero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has multiple prototypes</a:t>
            </a:r>
            <a:endParaRPr b="0" i="0" sz="16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Designed to maximize Vero cell growth, viability and productivity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1600">
                <a:solidFill>
                  <a:srgbClr val="131618"/>
                </a:solidFill>
              </a:rPr>
              <a:t> 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1600">
                <a:solidFill>
                  <a:srgbClr val="131618"/>
                </a:solidFill>
              </a:rPr>
              <a:t>-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free formulation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Yeast-derived hydrolysate contained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GMP-compliant manufactured (non-GMP grade available for testing)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b4a08764e7_0_0"/>
          <p:cNvSpPr txBox="1"/>
          <p:nvPr/>
        </p:nvSpPr>
        <p:spPr>
          <a:xfrm>
            <a:off x="286323" y="3156485"/>
            <a:ext cx="89019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Target Markets and Customers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Bioprocessing groups developing vaccine biologics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Research, process development, large-scale manufacturing/commercialization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b4a08764e7_0_0"/>
          <p:cNvSpPr txBox="1"/>
          <p:nvPr/>
        </p:nvSpPr>
        <p:spPr>
          <a:xfrm>
            <a:off x="286323" y="4557520"/>
            <a:ext cx="87372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Positioning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Formulations built for large-scale manufacturing and industrial vaccine applications</a:t>
            </a:r>
            <a:endParaRPr b="0" i="0" sz="16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Achieve consistent, superior growth and sustained high-production capabilities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FFWK provides complete workflow support: Media Optimization Service to regulatory support at the time of IND/NDA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b4a08764e7_0_7"/>
          <p:cNvSpPr txBox="1"/>
          <p:nvPr>
            <p:ph type="title"/>
          </p:nvPr>
        </p:nvSpPr>
        <p:spPr>
          <a:xfrm>
            <a:off x="250050" y="150751"/>
            <a:ext cx="99645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Vero? </a:t>
            </a:r>
            <a:endParaRPr b="1" sz="2000"/>
          </a:p>
        </p:txBody>
      </p:sp>
      <p:sp>
        <p:nvSpPr>
          <p:cNvPr id="536" name="Google Shape;536;gb4a08764e7_0_7"/>
          <p:cNvSpPr txBox="1"/>
          <p:nvPr/>
        </p:nvSpPr>
        <p:spPr>
          <a:xfrm>
            <a:off x="324400" y="3509675"/>
            <a:ext cx="86832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Product Features</a:t>
            </a:r>
            <a:endParaRPr b="0" i="0" sz="1600" u="sng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1600">
                <a:solidFill>
                  <a:srgbClr val="131618"/>
                </a:solidFill>
              </a:rPr>
              <a:t> 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1600">
                <a:solidFill>
                  <a:srgbClr val="131618"/>
                </a:solidFill>
              </a:rPr>
              <a:t>-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Multiple prototypes available for testing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Designed and optimized for small to large-scale vaccine production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Compatible with microcarrier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Adaptation not typically required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Scalable, adaptable system to support for commercialization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GMP-compliant manufactured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Formulation will be established for the best performance with your cells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Multiple companies worldwide have been testing out our prototypes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7" name="Google Shape;537;gb4a08764e7_0_7"/>
          <p:cNvGraphicFramePr/>
          <p:nvPr/>
        </p:nvGraphicFramePr>
        <p:xfrm>
          <a:off x="730736" y="12879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{7589C90B-2F3B-40B5-B73B-8CE431D58C11}</a:tableStyleId>
              </a:tblPr>
              <a:tblGrid>
                <a:gridCol w="1283250"/>
                <a:gridCol w="2953575"/>
              </a:tblGrid>
              <a:tr h="2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PN TBD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Form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Powder and/or </a:t>
                      </a:r>
                      <a:r>
                        <a:rPr lang="en-US">
                          <a:solidFill>
                            <a:srgbClr val="131618"/>
                          </a:solidFill>
                        </a:rPr>
                        <a:t>L</a:t>
                      </a: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iquid (</a:t>
                      </a:r>
                      <a:r>
                        <a:rPr lang="en-US">
                          <a:solidFill>
                            <a:srgbClr val="131618"/>
                          </a:solidFill>
                        </a:rPr>
                        <a:t>TBD</a:t>
                      </a: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)</a:t>
                      </a:r>
                      <a:endParaRPr sz="14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Packaging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Flexible</a:t>
                      </a:r>
                      <a:endParaRPr sz="14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Shelf-life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TBD</a:t>
                      </a:r>
                      <a:endParaRPr sz="14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Storage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2-10˚C, protect from light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38" name="Google Shape;538;gb4a08764e7_0_7"/>
          <p:cNvSpPr txBox="1"/>
          <p:nvPr/>
        </p:nvSpPr>
        <p:spPr>
          <a:xfrm>
            <a:off x="250046" y="879950"/>
            <a:ext cx="272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Product Specification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b4a08764e7_0_7"/>
          <p:cNvSpPr txBox="1"/>
          <p:nvPr/>
        </p:nvSpPr>
        <p:spPr>
          <a:xfrm>
            <a:off x="381000" y="3072563"/>
            <a:ext cx="75675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Intended Use:</a:t>
            </a:r>
            <a:r>
              <a:rPr b="0" i="1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Research and further manufacturing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4a08764e7_0_15"/>
          <p:cNvSpPr txBox="1"/>
          <p:nvPr>
            <p:ph idx="1" type="body"/>
          </p:nvPr>
        </p:nvSpPr>
        <p:spPr>
          <a:xfrm>
            <a:off x="796776" y="4003097"/>
            <a:ext cx="69384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Plate：Corning 12 well Plate　(Corning, #3513)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Cell type：Vero cell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Number of seeded cells：30,000 cells/well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Condition：37℃, 5%CO</a:t>
            </a:r>
            <a:r>
              <a:rPr baseline="-25000" lang="en-US" sz="1000"/>
              <a:t>2</a:t>
            </a:r>
            <a:r>
              <a:rPr lang="en-US" sz="1000"/>
              <a:t>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Culture period：5 days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Medium: 2.0mL	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1: EMEM/5%FBS	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2: DMEM/5%FBS	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3: SFM from a competitor	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/>
              <a:t>4: WakoVAC Vero prototype A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>
                <a:solidFill>
                  <a:schemeClr val="dk2"/>
                </a:solidFill>
              </a:rPr>
              <a:t>5: WakoVAC Vero prototype B</a:t>
            </a:r>
            <a:r>
              <a:rPr lang="en-US" sz="1000"/>
              <a:t>	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46" name="Google Shape;546;gb4a08764e7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425" y="1207875"/>
            <a:ext cx="37909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b4a08764e7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790" y="525809"/>
            <a:ext cx="8408422" cy="309598"/>
          </a:xfrm>
          <a:prstGeom prst="rect">
            <a:avLst/>
          </a:prstGeom>
          <a:solidFill>
            <a:srgbClr val="80CFFE"/>
          </a:solidFill>
          <a:ln>
            <a:noFill/>
          </a:ln>
        </p:spPr>
      </p:pic>
      <p:sp>
        <p:nvSpPr>
          <p:cNvPr id="548" name="Google Shape;548;gb4a08764e7_0_15"/>
          <p:cNvSpPr txBox="1"/>
          <p:nvPr/>
        </p:nvSpPr>
        <p:spPr>
          <a:xfrm>
            <a:off x="540129" y="572907"/>
            <a:ext cx="7622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</a:t>
            </a:r>
            <a:r>
              <a:rPr b="1" lang="en-US">
                <a:solidFill>
                  <a:schemeClr val="lt1"/>
                </a:solidFill>
              </a:rPr>
              <a:t>s</a:t>
            </a: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better cell proliferation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"/>
          <p:cNvSpPr txBox="1"/>
          <p:nvPr>
            <p:ph type="title"/>
          </p:nvPr>
        </p:nvSpPr>
        <p:spPr>
          <a:xfrm>
            <a:off x="129119" y="189266"/>
            <a:ext cx="8534401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Product Line-up</a:t>
            </a:r>
            <a:endParaRPr b="1" sz="4000">
              <a:solidFill>
                <a:srgbClr val="34A7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4000"/>
              <a:buFont typeface="Arial"/>
              <a:buNone/>
            </a:pPr>
            <a:r>
              <a:rPr b="1" lang="en-US" sz="1855">
                <a:solidFill>
                  <a:srgbClr val="34A78A"/>
                </a:solidFill>
              </a:rPr>
              <a:t>~Culture media for vaccine production~</a:t>
            </a:r>
            <a:endParaRPr b="1" sz="1855">
              <a:solidFill>
                <a:srgbClr val="34A78A"/>
              </a:solidFill>
            </a:endParaRPr>
          </a:p>
        </p:txBody>
      </p:sp>
      <p:sp>
        <p:nvSpPr>
          <p:cNvPr id="340" name="Google Shape;340;p2"/>
          <p:cNvSpPr txBox="1"/>
          <p:nvPr>
            <p:ph idx="1" type="body"/>
          </p:nvPr>
        </p:nvSpPr>
        <p:spPr>
          <a:xfrm>
            <a:off x="381006" y="1417710"/>
            <a:ext cx="8534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>
                <a:solidFill>
                  <a:srgbClr val="030405"/>
                </a:solidFill>
              </a:rPr>
              <a:t>WakoVAC MDCK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31618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n-US" sz="2400">
                <a:solidFill>
                  <a:srgbClr val="030405"/>
                </a:solidFill>
              </a:rPr>
              <a:t>WakoVAC </a:t>
            </a:r>
            <a:r>
              <a:rPr lang="en-US" sz="2400">
                <a:solidFill>
                  <a:srgbClr val="131618"/>
                </a:solidFill>
              </a:rPr>
              <a:t>PSFM-J1  </a:t>
            </a:r>
            <a:endParaRPr sz="2400">
              <a:solidFill>
                <a:srgbClr val="131618"/>
              </a:solidFill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n-US" sz="2400">
                <a:solidFill>
                  <a:srgbClr val="030405"/>
                </a:solidFill>
              </a:rPr>
              <a:t>WakoVAC Vero</a:t>
            </a:r>
            <a:endParaRPr sz="1800">
              <a:solidFill>
                <a:srgbClr val="131618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1800">
              <a:solidFill>
                <a:srgbClr val="131618"/>
              </a:solidFill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"/>
          <p:cNvSpPr txBox="1"/>
          <p:nvPr>
            <p:ph type="title"/>
          </p:nvPr>
        </p:nvSpPr>
        <p:spPr>
          <a:xfrm>
            <a:off x="134982" y="122849"/>
            <a:ext cx="8551818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What is WakoVAC MDCK?</a:t>
            </a:r>
            <a:endParaRPr sz="3600">
              <a:solidFill>
                <a:srgbClr val="34A7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 txBox="1"/>
          <p:nvPr/>
        </p:nvSpPr>
        <p:spPr>
          <a:xfrm>
            <a:off x="457200" y="955040"/>
            <a:ext cx="8229600" cy="568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FFWK Proprietary Media</a:t>
            </a:r>
            <a:endParaRPr b="1" i="0" sz="1782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27"/>
              <a:buFont typeface="Arial"/>
              <a:buNone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Products developed under </a:t>
            </a:r>
            <a:r>
              <a:rPr b="0" i="0" lang="en-US" sz="1627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WakoVAC </a:t>
            </a:r>
            <a:r>
              <a:rPr b="0" i="0" lang="en-US" sz="1627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brand</a:t>
            </a:r>
            <a:r>
              <a:rPr b="0" i="0" lang="en-US" sz="1627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</a:t>
            </a:r>
            <a:r>
              <a:rPr b="0" i="0" lang="en-US" sz="1627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is 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taking a comprehensive approach to meet the key requirements for cell culture products in the field of life science.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27"/>
              <a:buFont typeface="Arial"/>
              <a:buNone/>
            </a:pPr>
            <a:r>
              <a:t/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38"/>
              <a:buFont typeface="Noto Sans Symbols"/>
              <a:buChar char="⮚"/>
            </a:pPr>
            <a:r>
              <a:rPr b="1" i="0" lang="en-US" sz="1782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endParaRPr b="1" i="0" sz="1782" u="none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Components supply chain documented, scalable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1627">
                <a:solidFill>
                  <a:srgbClr val="131618"/>
                </a:solidFill>
              </a:rPr>
              <a:t> 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1627">
                <a:solidFill>
                  <a:srgbClr val="131618"/>
                </a:solidFill>
              </a:rPr>
              <a:t>-</a:t>
            </a: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Hydrolysate (yeast-derived) contained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38"/>
              <a:buFont typeface="Noto Sans Symbols"/>
              <a:buChar char="⮚"/>
            </a:pPr>
            <a:r>
              <a:rPr b="1" i="0" lang="en-US" sz="1782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Industrial 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 bioproduction, scalable to commercial volumes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Available in both liquid and powder form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38"/>
              <a:buFont typeface="Noto Sans Symbols"/>
              <a:buChar char="⮚"/>
            </a:pPr>
            <a:r>
              <a:rPr b="1" i="0" lang="en-US" sz="1782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Performances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Best in class performance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302"/>
              <a:buFont typeface="Arial"/>
              <a:buChar char="―"/>
            </a:pPr>
            <a:r>
              <a:rPr b="0" i="0" lang="en-US" sz="1627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Easy to use</a:t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27"/>
              <a:buFont typeface="Arial"/>
              <a:buNone/>
            </a:pPr>
            <a:r>
              <a:t/>
            </a:r>
            <a:endParaRPr b="0" i="0" sz="1627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008" lvl="1" marL="854075" marR="0" rtl="0" algn="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116"/>
              <a:buFont typeface="Arial"/>
              <a:buNone/>
            </a:pPr>
            <a:r>
              <a:rPr b="0" i="0" lang="en-US" sz="1095" u="none" cap="none" strike="noStrike">
                <a:solidFill>
                  <a:srgbClr val="636569"/>
                </a:solidFill>
                <a:latin typeface="Arial"/>
                <a:ea typeface="Arial"/>
                <a:cs typeface="Arial"/>
                <a:sym typeface="Arial"/>
              </a:rPr>
              <a:t>*FFWK : FUJIFILM Wako Pure Chemical Corporation</a:t>
            </a:r>
            <a:endParaRPr b="0" i="0" sz="1095" u="none" cap="none" strike="noStrike">
              <a:solidFill>
                <a:srgbClr val="636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 txBox="1"/>
          <p:nvPr>
            <p:ph type="title"/>
          </p:nvPr>
        </p:nvSpPr>
        <p:spPr>
          <a:xfrm>
            <a:off x="76368" y="112508"/>
            <a:ext cx="8765178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MDCK?</a:t>
            </a:r>
            <a:endParaRPr sz="3600">
              <a:solidFill>
                <a:srgbClr val="34A78A"/>
              </a:solidFill>
            </a:endParaRPr>
          </a:p>
        </p:txBody>
      </p:sp>
      <p:sp>
        <p:nvSpPr>
          <p:cNvPr id="353" name="Google Shape;353;p4"/>
          <p:cNvSpPr txBox="1"/>
          <p:nvPr/>
        </p:nvSpPr>
        <p:spPr>
          <a:xfrm>
            <a:off x="286323" y="968739"/>
            <a:ext cx="8737200" cy="18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i="0" sz="1800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381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WakoVAC MDCK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has multiple prototypes</a:t>
            </a:r>
            <a:endParaRPr b="0" i="0" sz="16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Designed to maximize MDCK cell growth, viability and productivity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1600">
                <a:solidFill>
                  <a:srgbClr val="131618"/>
                </a:solidFill>
              </a:rPr>
              <a:t> 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1600">
                <a:solidFill>
                  <a:srgbClr val="131618"/>
                </a:solidFill>
              </a:rPr>
              <a:t>-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free formulation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Yeast-derived hydrolysate contained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GMP-compliant manufactured (non-GMP grade available for testing)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"/>
          <p:cNvSpPr txBox="1"/>
          <p:nvPr/>
        </p:nvSpPr>
        <p:spPr>
          <a:xfrm>
            <a:off x="286323" y="3156485"/>
            <a:ext cx="8901796" cy="118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Target Markets and Customers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Bioprocessing companies developing biologics, especially vaccines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Research, process development, large-scale manufacturing/commercialization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"/>
          <p:cNvSpPr txBox="1"/>
          <p:nvPr/>
        </p:nvSpPr>
        <p:spPr>
          <a:xfrm>
            <a:off x="286323" y="4642420"/>
            <a:ext cx="8737054" cy="1606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Positioning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Formulations built for large-scale manufacturing and industrial vaccine applications</a:t>
            </a:r>
            <a:endParaRPr b="0" i="0" sz="16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Achieve consistent, superior growth and sustained high-production capabilities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5381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FFWK provides complete workflow support: Media Optimization Service to regulatory support at the time of IND/NDA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"/>
          <p:cNvSpPr txBox="1"/>
          <p:nvPr>
            <p:ph type="title"/>
          </p:nvPr>
        </p:nvSpPr>
        <p:spPr>
          <a:xfrm>
            <a:off x="0" y="-19297"/>
            <a:ext cx="9964449" cy="1037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MDCK? </a:t>
            </a:r>
            <a:endParaRPr b="1" sz="2000"/>
          </a:p>
        </p:txBody>
      </p:sp>
      <p:sp>
        <p:nvSpPr>
          <p:cNvPr id="361" name="Google Shape;361;p5"/>
          <p:cNvSpPr txBox="1"/>
          <p:nvPr/>
        </p:nvSpPr>
        <p:spPr>
          <a:xfrm>
            <a:off x="324400" y="3509675"/>
            <a:ext cx="86832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Product Features</a:t>
            </a:r>
            <a:endParaRPr b="0" i="0" sz="1600" u="sng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1600">
                <a:solidFill>
                  <a:srgbClr val="131618"/>
                </a:solidFill>
              </a:rPr>
              <a:t> 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1600">
                <a:solidFill>
                  <a:srgbClr val="131618"/>
                </a:solidFill>
              </a:rPr>
              <a:t>-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Multiple prototypes available for testing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The latest prototype shows an improved virus yield approximately 1.5 times higher than Medium </a:t>
            </a:r>
            <a:r>
              <a:rPr lang="en-US" sz="1600">
                <a:solidFill>
                  <a:srgbClr val="131618"/>
                </a:solidFill>
              </a:rPr>
              <a:t>B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, commercially available serum-free medium from a competitor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Designed and optimized for small to large-scale vaccine production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Compatible with microcarrier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Adaptation not typically required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Scalable, adaptable system to support commercialization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GMP-compliant manufactured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2" name="Google Shape;362;p5"/>
          <p:cNvGraphicFramePr/>
          <p:nvPr/>
        </p:nvGraphicFramePr>
        <p:xfrm>
          <a:off x="730736" y="12879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{7589C90B-2F3B-40B5-B73B-8CE431D58C11}</a:tableStyleId>
              </a:tblPr>
              <a:tblGrid>
                <a:gridCol w="1283250"/>
                <a:gridCol w="2953575"/>
              </a:tblGrid>
              <a:tr h="2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PN TBD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Form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Powder (and liquid upon request)</a:t>
                      </a:r>
                      <a:endParaRPr sz="14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Packaging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Flexible</a:t>
                      </a:r>
                      <a:endParaRPr sz="14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Shelf-life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31618"/>
                          </a:solidFill>
                        </a:rPr>
                        <a:t>12 months+ (powder, ongoing)</a:t>
                      </a:r>
                      <a:endParaRPr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Storage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31618"/>
                          </a:solidFill>
                        </a:rPr>
                        <a:t>2-10˚C*, protect from light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63" name="Google Shape;363;p5"/>
          <p:cNvSpPr txBox="1"/>
          <p:nvPr/>
        </p:nvSpPr>
        <p:spPr>
          <a:xfrm>
            <a:off x="250046" y="879950"/>
            <a:ext cx="272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Product Specification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 txBox="1"/>
          <p:nvPr/>
        </p:nvSpPr>
        <p:spPr>
          <a:xfrm>
            <a:off x="381000" y="3111988"/>
            <a:ext cx="756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Intended Use:</a:t>
            </a:r>
            <a:r>
              <a:rPr b="0" i="1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Research and further manufacturing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 txBox="1"/>
          <p:nvPr/>
        </p:nvSpPr>
        <p:spPr>
          <a:xfrm>
            <a:off x="2175450" y="2842475"/>
            <a:ext cx="345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*Attached supplement (vial); under -20℃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9" y="196240"/>
            <a:ext cx="8408423" cy="309598"/>
          </a:xfrm>
          <a:prstGeom prst="rect">
            <a:avLst/>
          </a:prstGeom>
          <a:solidFill>
            <a:srgbClr val="80CFFE"/>
          </a:solidFill>
          <a:ln>
            <a:noFill/>
          </a:ln>
        </p:spPr>
      </p:pic>
      <p:sp>
        <p:nvSpPr>
          <p:cNvPr id="371" name="Google Shape;371;p6"/>
          <p:cNvSpPr txBox="1"/>
          <p:nvPr/>
        </p:nvSpPr>
        <p:spPr>
          <a:xfrm>
            <a:off x="390953" y="232051"/>
            <a:ext cx="756627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Outperforms commercially available serum-containing option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8321" y="2429517"/>
            <a:ext cx="1379274" cy="95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9549" y="1057615"/>
            <a:ext cx="1374258" cy="95082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 txBox="1"/>
          <p:nvPr/>
        </p:nvSpPr>
        <p:spPr>
          <a:xfrm>
            <a:off x="6514932" y="550211"/>
            <a:ext cx="1585558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WakoVAC MDCK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Serum-free Medium, </a:t>
            </a:r>
            <a:endParaRPr b="1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Prototype A（Day4）</a:t>
            </a:r>
            <a:endParaRPr b="1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"/>
          <p:cNvSpPr txBox="1"/>
          <p:nvPr/>
        </p:nvSpPr>
        <p:spPr>
          <a:xfrm>
            <a:off x="6536005" y="2090793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5B91"/>
                </a:solidFill>
                <a:latin typeface="Arial"/>
                <a:ea typeface="Arial"/>
                <a:cs typeface="Arial"/>
                <a:sym typeface="Arial"/>
              </a:rPr>
              <a:t>EMEM/NEAA/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5B91"/>
                </a:solidFill>
                <a:latin typeface="Arial"/>
                <a:ea typeface="Arial"/>
                <a:cs typeface="Arial"/>
                <a:sym typeface="Arial"/>
              </a:rPr>
              <a:t>10%FBS（Day4）</a:t>
            </a:r>
            <a:endParaRPr b="1" i="0" sz="900" u="none" cap="none" strike="noStrike">
              <a:solidFill>
                <a:srgbClr val="005B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75" y="3599493"/>
            <a:ext cx="8408423" cy="30959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"/>
          <p:cNvSpPr txBox="1"/>
          <p:nvPr/>
        </p:nvSpPr>
        <p:spPr>
          <a:xfrm>
            <a:off x="377982" y="3634813"/>
            <a:ext cx="854228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Equal to or higher yields of influenza virus than commercially available serum-containing option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"/>
          <p:cNvSpPr txBox="1"/>
          <p:nvPr/>
        </p:nvSpPr>
        <p:spPr>
          <a:xfrm>
            <a:off x="1099070" y="3989429"/>
            <a:ext cx="28195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WakoVAC MDCK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Serum-free Medium, Prototype A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"/>
          <p:cNvSpPr txBox="1"/>
          <p:nvPr/>
        </p:nvSpPr>
        <p:spPr>
          <a:xfrm>
            <a:off x="4524467" y="3989429"/>
            <a:ext cx="29057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16D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Medium </a:t>
            </a:r>
            <a:r>
              <a:rPr b="1" lang="en-US" sz="1200">
                <a:solidFill>
                  <a:srgbClr val="01916D"/>
                </a:solidFill>
              </a:rPr>
              <a:t>B</a:t>
            </a:r>
            <a:r>
              <a:rPr b="1" i="0" lang="en-US" sz="1200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, Competitor’s</a:t>
            </a:r>
            <a:endParaRPr b="1" i="0" sz="1200" u="none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0" name="Google Shape;380;p6"/>
          <p:cNvGraphicFramePr/>
          <p:nvPr/>
        </p:nvGraphicFramePr>
        <p:xfrm>
          <a:off x="134152" y="4349918"/>
          <a:ext cx="4644842" cy="2561904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381" name="Google Shape;381;p6"/>
          <p:cNvGraphicFramePr/>
          <p:nvPr/>
        </p:nvGraphicFramePr>
        <p:xfrm>
          <a:off x="3842112" y="4487615"/>
          <a:ext cx="4650300" cy="2370300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382" name="Google Shape;382;p6"/>
          <p:cNvSpPr txBox="1"/>
          <p:nvPr/>
        </p:nvSpPr>
        <p:spPr>
          <a:xfrm>
            <a:off x="6899728" y="4682240"/>
            <a:ext cx="2014200" cy="1200600"/>
          </a:xfrm>
          <a:prstGeom prst="rect">
            <a:avLst/>
          </a:prstGeom>
          <a:solidFill>
            <a:srgbClr val="D1F1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Influenza A virus (H1N1)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Static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T flask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37℃, 5%CO</a:t>
            </a:r>
            <a:r>
              <a:rPr b="0" baseline="-25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Number of viral inoculated cells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Wako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：25.8×10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cells/cm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Medium </a:t>
            </a:r>
            <a:r>
              <a:rPr lang="en-US" sz="900">
                <a:solidFill>
                  <a:srgbClr val="030405"/>
                </a:solidFill>
              </a:rPr>
              <a:t>B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：21.2×10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cells/cm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baseline="3000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1800" y="685225"/>
            <a:ext cx="595312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"/>
          <p:cNvSpPr txBox="1"/>
          <p:nvPr/>
        </p:nvSpPr>
        <p:spPr>
          <a:xfrm flipH="1">
            <a:off x="6065288" y="977275"/>
            <a:ext cx="20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9500" y="939250"/>
            <a:ext cx="41529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63" y="1146463"/>
            <a:ext cx="42005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249" y="196240"/>
            <a:ext cx="8408423" cy="3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275" y="3422579"/>
            <a:ext cx="8408423" cy="309598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"/>
          <p:cNvSpPr txBox="1"/>
          <p:nvPr/>
        </p:nvSpPr>
        <p:spPr>
          <a:xfrm>
            <a:off x="377982" y="3448663"/>
            <a:ext cx="854228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Compatible with microcarrier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6371617" y="5379396"/>
            <a:ext cx="1634247" cy="262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"/>
          <p:cNvSpPr txBox="1"/>
          <p:nvPr/>
        </p:nvSpPr>
        <p:spPr>
          <a:xfrm>
            <a:off x="382601" y="229791"/>
            <a:ext cx="854228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Adaptation not necessarily required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"/>
          <p:cNvSpPr txBox="1"/>
          <p:nvPr/>
        </p:nvSpPr>
        <p:spPr>
          <a:xfrm>
            <a:off x="737674" y="613561"/>
            <a:ext cx="2459987" cy="41549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Switch from a commercially available serum-free medium</a:t>
            </a:r>
            <a:endParaRPr b="1" i="0" sz="105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2825495" y="1982062"/>
            <a:ext cx="1828500" cy="1339200"/>
          </a:xfrm>
          <a:prstGeom prst="rect">
            <a:avLst/>
          </a:prstGeom>
          <a:solidFill>
            <a:srgbClr val="D1F1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MDCK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Serum-free medium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Static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T flask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37℃, 5% CO</a:t>
            </a:r>
            <a:r>
              <a:rPr b="0" baseline="-25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Number of cells plated: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  1×10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cells/cm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Culturing duration: 4 days</a:t>
            </a:r>
            <a:endParaRPr b="0" baseline="3000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baseline="3000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"/>
          <p:cNvSpPr txBox="1"/>
          <p:nvPr/>
        </p:nvSpPr>
        <p:spPr>
          <a:xfrm>
            <a:off x="4956125" y="613550"/>
            <a:ext cx="1968000" cy="4155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Switch from a serum-containing medium</a:t>
            </a:r>
            <a:endParaRPr b="1" i="0" sz="105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"/>
          <p:cNvSpPr txBox="1"/>
          <p:nvPr/>
        </p:nvSpPr>
        <p:spPr>
          <a:xfrm>
            <a:off x="7067937" y="1982062"/>
            <a:ext cx="1818600" cy="1339200"/>
          </a:xfrm>
          <a:prstGeom prst="rect">
            <a:avLst/>
          </a:prstGeom>
          <a:solidFill>
            <a:srgbClr val="D1F1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MDCK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Serum-free medium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Static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T flask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37℃,5% CO</a:t>
            </a:r>
            <a:r>
              <a:rPr b="0" baseline="-25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Number of cells plated: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   1×10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900">
                <a:solidFill>
                  <a:srgbClr val="030405"/>
                </a:solidFill>
              </a:rPr>
              <a:t> 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cells/cm</a:t>
            </a:r>
            <a:r>
              <a:rPr b="0" baseline="3000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Culturing duration: 4 days</a:t>
            </a:r>
            <a:endParaRPr b="0" baseline="3000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baseline="3000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657" y="3876549"/>
            <a:ext cx="2024274" cy="134193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1" name="Google Shape;40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794" y="5378205"/>
            <a:ext cx="2032000" cy="12876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2" name="Google Shape;40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3867" y="3876549"/>
            <a:ext cx="2019244" cy="13306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3" name="Google Shape;40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07517" y="5378206"/>
            <a:ext cx="2031945" cy="12876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4" name="Google Shape;404;p7"/>
          <p:cNvSpPr txBox="1"/>
          <p:nvPr/>
        </p:nvSpPr>
        <p:spPr>
          <a:xfrm>
            <a:off x="2863971" y="3876549"/>
            <a:ext cx="1569484" cy="923330"/>
          </a:xfrm>
          <a:prstGeom prst="rect">
            <a:avLst/>
          </a:prstGeom>
          <a:solidFill>
            <a:srgbClr val="D1F1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MDCK cell with </a:t>
            </a:r>
            <a:r>
              <a:rPr b="1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WakoVAC MDCK Prototype A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Microcarrier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@day3 and day4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 detachment↓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 aggregation↓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7"/>
          <p:cNvSpPr txBox="1"/>
          <p:nvPr/>
        </p:nvSpPr>
        <p:spPr>
          <a:xfrm>
            <a:off x="7194776" y="3876550"/>
            <a:ext cx="1692000" cy="923400"/>
          </a:xfrm>
          <a:prstGeom prst="rect">
            <a:avLst/>
          </a:prstGeom>
          <a:solidFill>
            <a:srgbClr val="D1F1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MDCK cell with　</a:t>
            </a:r>
            <a:r>
              <a:rPr b="0" i="0" lang="en-US" sz="9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9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Medium </a:t>
            </a:r>
            <a:r>
              <a:rPr b="1" lang="en-US" sz="900">
                <a:solidFill>
                  <a:srgbClr val="0070C0"/>
                </a:solidFill>
              </a:rPr>
              <a:t>D</a:t>
            </a:r>
            <a:r>
              <a:rPr b="1" i="0" lang="en-US" sz="9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Competitor’s</a:t>
            </a: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Microcarrier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@day3 and day4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 detachment↑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05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30405"/>
                </a:solidFill>
                <a:latin typeface="Arial"/>
                <a:ea typeface="Arial"/>
                <a:cs typeface="Arial"/>
                <a:sym typeface="Arial"/>
              </a:rPr>
              <a:t>Cell aggregation↑</a:t>
            </a:r>
            <a:endParaRPr b="0" i="0" sz="900" u="none" cap="none" strike="noStrike">
              <a:solidFill>
                <a:srgbClr val="0304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"/>
          <p:cNvSpPr/>
          <p:nvPr/>
        </p:nvSpPr>
        <p:spPr>
          <a:xfrm>
            <a:off x="6136125" y="4298496"/>
            <a:ext cx="292054" cy="30645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5886104" y="5555788"/>
            <a:ext cx="312891" cy="328319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"/>
          <p:cNvSpPr txBox="1"/>
          <p:nvPr/>
        </p:nvSpPr>
        <p:spPr>
          <a:xfrm>
            <a:off x="3492250" y="1374600"/>
            <a:ext cx="31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7692975" y="1419600"/>
            <a:ext cx="3129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en-US" sz="8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8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"/>
          <p:cNvSpPr txBox="1"/>
          <p:nvPr/>
        </p:nvSpPr>
        <p:spPr>
          <a:xfrm>
            <a:off x="3330850" y="1611050"/>
            <a:ext cx="161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highlight>
                  <a:schemeClr val="lt1"/>
                </a:highlight>
              </a:rPr>
              <a:t>C</a:t>
            </a:r>
            <a:endParaRPr sz="9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"/>
          <p:cNvSpPr txBox="1"/>
          <p:nvPr>
            <p:ph type="title"/>
          </p:nvPr>
        </p:nvSpPr>
        <p:spPr>
          <a:xfrm>
            <a:off x="134982" y="122849"/>
            <a:ext cx="8551818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PSFM-J1?</a:t>
            </a:r>
            <a:endParaRPr sz="3600">
              <a:solidFill>
                <a:srgbClr val="34A78A"/>
              </a:solidFill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595125" y="872915"/>
            <a:ext cx="8229600" cy="5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In-licensed media</a:t>
            </a:r>
            <a:endParaRPr b="1" i="0" sz="1800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Formulated for insect cell expansion. Even b</a:t>
            </a:r>
            <a:r>
              <a:rPr lang="en-US" sz="1600">
                <a:solidFill>
                  <a:srgbClr val="131618"/>
                </a:solidFill>
              </a:rPr>
              <a:t>eing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made with the same formulation, WakoVAC PSFM-J1 manufactured in FFWK outperforms the same media manufactured by a competitor due to quality and strictly</a:t>
            </a:r>
            <a:r>
              <a:rPr lang="en-US" sz="1600">
                <a:solidFill>
                  <a:srgbClr val="131618"/>
                </a:solidFill>
              </a:rPr>
              <a:t>-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controlled raw materials. 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131618"/>
              </a:solidFill>
            </a:endParaRPr>
          </a:p>
          <a:p>
            <a:pPr indent="-228600" lvl="0" marL="2286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Components supply chain documented, scalable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Fish-oil (cGMP, virus-inactivated) and hydrolysate (yeast-derived) contained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Industrial 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 vaccine production, scalable to commercial volumes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Available in both liquid and powder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Performances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Best in class performance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1" marL="85407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280"/>
              <a:buFont typeface="Arial"/>
              <a:buChar char="―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Easy to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435" lvl="1" marL="854075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144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36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1916D"/>
              </a:buClr>
              <a:buSzPts val="216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36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"/>
          <p:cNvSpPr txBox="1"/>
          <p:nvPr>
            <p:ph type="title"/>
          </p:nvPr>
        </p:nvSpPr>
        <p:spPr>
          <a:xfrm>
            <a:off x="76368" y="90206"/>
            <a:ext cx="9560422" cy="57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78A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4A78A"/>
                </a:solidFill>
              </a:rPr>
              <a:t>What is WakoVAC PSFM-J1? </a:t>
            </a:r>
            <a:endParaRPr sz="3600">
              <a:solidFill>
                <a:srgbClr val="34A78A"/>
              </a:solidFill>
            </a:endParaRPr>
          </a:p>
        </p:txBody>
      </p:sp>
      <p:sp>
        <p:nvSpPr>
          <p:cNvPr id="423" name="Google Shape;423;p9"/>
          <p:cNvSpPr txBox="1"/>
          <p:nvPr/>
        </p:nvSpPr>
        <p:spPr>
          <a:xfrm>
            <a:off x="295556" y="663964"/>
            <a:ext cx="87372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Supports a wide range of </a:t>
            </a:r>
            <a:r>
              <a:rPr b="0" i="0" lang="en-US" sz="1600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insect cells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600" u="none" cap="none" strike="noStrike">
                <a:solidFill>
                  <a:srgbClr val="34A78A"/>
                </a:solidFill>
                <a:latin typeface="Arial"/>
                <a:ea typeface="Arial"/>
                <a:cs typeface="Arial"/>
                <a:sym typeface="Arial"/>
              </a:rPr>
              <a:t> Hi5, Sf9, Sf21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Designed to maximize insect cell growth, viability and productivity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Char char="•"/>
            </a:pPr>
            <a:r>
              <a:rPr lang="en-US" sz="1600">
                <a:solidFill>
                  <a:srgbClr val="131618"/>
                </a:solidFill>
              </a:rPr>
              <a:t>GMP-compliant manufactured</a:t>
            </a:r>
            <a:endParaRPr sz="1600">
              <a:solidFill>
                <a:srgbClr val="131618"/>
              </a:solidFill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31618"/>
                </a:solidFill>
              </a:rPr>
              <a:t>FFWK</a:t>
            </a: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provides regulatory support to ensure the compliance required by each country’s pharmaceutical authorit</a:t>
            </a:r>
            <a:r>
              <a:rPr lang="en-US" sz="1600">
                <a:solidFill>
                  <a:srgbClr val="131618"/>
                </a:solidFill>
              </a:rPr>
              <a:t>y</a:t>
            </a:r>
            <a:endParaRPr sz="1600">
              <a:solidFill>
                <a:srgbClr val="131618"/>
              </a:solidFill>
            </a:endParaRPr>
          </a:p>
          <a:p>
            <a:pPr indent="-1841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"/>
          <p:cNvSpPr txBox="1"/>
          <p:nvPr/>
        </p:nvSpPr>
        <p:spPr>
          <a:xfrm>
            <a:off x="295550" y="2321073"/>
            <a:ext cx="822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Target Markets and Customers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Bioprocessing companies developing biologics, especially vaccines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Research, process development, large-scale manufacturing/commercialization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Positioning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Formulations built for large-scale manufacturing and industrial vaccine 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Achieve consistent, superior growth and sustained high-production capabilities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0" marL="5365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1618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FFWK provides complete workflow support: Media Optimization Service </a:t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1916D"/>
                </a:solidFill>
                <a:latin typeface="Arial"/>
                <a:ea typeface="Arial"/>
                <a:cs typeface="Arial"/>
                <a:sym typeface="Arial"/>
              </a:rPr>
              <a:t>Product Specification</a:t>
            </a:r>
            <a:endParaRPr b="1" i="0" sz="1800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 u="sng">
              <a:solidFill>
                <a:srgbClr val="01916D"/>
              </a:solidFill>
            </a:endParaRPr>
          </a:p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Intended Use: Research and</a:t>
            </a:r>
            <a:endParaRPr b="0" i="0" sz="1400" u="none" cap="none" strike="noStrike">
              <a:solidFill>
                <a:srgbClr val="1316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31618"/>
                </a:solidFill>
                <a:latin typeface="Arial"/>
                <a:ea typeface="Arial"/>
                <a:cs typeface="Arial"/>
                <a:sym typeface="Arial"/>
              </a:rPr>
              <a:t>  further manufacturing</a:t>
            </a:r>
            <a:endParaRPr b="1" i="0" sz="1800" u="sng" cap="none" strike="noStrike">
              <a:solidFill>
                <a:srgbClr val="019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5" name="Google Shape;425;p9"/>
          <p:cNvGraphicFramePr/>
          <p:nvPr/>
        </p:nvGraphicFramePr>
        <p:xfrm>
          <a:off x="4660065" y="4918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{7589C90B-2F3B-40B5-B73B-8CE431D58C11}</a:tableStyleId>
              </a:tblPr>
              <a:tblGrid>
                <a:gridCol w="1298050"/>
                <a:gridCol w="1469725"/>
                <a:gridCol w="1517900"/>
              </a:tblGrid>
              <a:tr h="29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PN 160-25851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 TBD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Form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Liquid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Powder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Packaging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1L</a:t>
                      </a:r>
                      <a:endParaRPr sz="12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8kg </a:t>
                      </a:r>
                      <a:r>
                        <a:rPr lang="en-US" sz="1200">
                          <a:solidFill>
                            <a:srgbClr val="131618"/>
                          </a:solidFill>
                        </a:rPr>
                        <a:t>(c</a:t>
                      </a: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ustomize upon request)</a:t>
                      </a:r>
                      <a:endParaRPr sz="12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Shelf-life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1 year from the date of MFG</a:t>
                      </a:r>
                      <a:endParaRPr sz="12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2 years from the date of MFG</a:t>
                      </a:r>
                      <a:endParaRPr sz="1200" u="none" cap="none" strike="noStrike">
                        <a:solidFill>
                          <a:srgbClr val="131618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Storage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31618"/>
                          </a:solidFill>
                        </a:rPr>
                        <a:t>2-10˚C, protect from light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  <p:pic>
        <p:nvPicPr>
          <p:cNvPr id="426" name="Google Shape;426;p9"/>
          <p:cNvPicPr preferRelativeResize="0"/>
          <p:nvPr/>
        </p:nvPicPr>
        <p:blipFill rotWithShape="1">
          <a:blip r:embed="rId3">
            <a:alphaModFix/>
          </a:blip>
          <a:srcRect b="6296" l="14886" r="15221" t="15395"/>
          <a:stretch/>
        </p:blipFill>
        <p:spPr>
          <a:xfrm>
            <a:off x="6822100" y="90200"/>
            <a:ext cx="2160451" cy="16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デザインの設定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ISI Theme 2019">
  <a:themeElements>
    <a:clrScheme name="FISI PowerPoint 2019">
      <a:dk1>
        <a:srgbClr val="44697D"/>
      </a:dk1>
      <a:lt1>
        <a:srgbClr val="FFFFFF"/>
      </a:lt1>
      <a:dk2>
        <a:srgbClr val="636569"/>
      </a:dk2>
      <a:lt2>
        <a:srgbClr val="D5DADE"/>
      </a:lt2>
      <a:accent1>
        <a:srgbClr val="53B8B3"/>
      </a:accent1>
      <a:accent2>
        <a:srgbClr val="D0D1AF"/>
      </a:accent2>
      <a:accent3>
        <a:srgbClr val="34A78A"/>
      </a:accent3>
      <a:accent4>
        <a:srgbClr val="007AC2"/>
      </a:accent4>
      <a:accent5>
        <a:srgbClr val="97A4AE"/>
      </a:accent5>
      <a:accent6>
        <a:srgbClr val="BF95AC"/>
      </a:accent6>
      <a:hlink>
        <a:srgbClr val="86BCDB"/>
      </a:hlink>
      <a:folHlink>
        <a:srgbClr val="B9E0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2019-01-02T01:38:50Z</dcterms:created>
  <dc:creator>Lan Truong</dc:creator>
</cp:coreProperties>
</file>